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0"/>
  </p:notesMasterIdLst>
  <p:sldIdLst>
    <p:sldId id="256" r:id="rId17"/>
    <p:sldId id="257" r:id="rId18"/>
    <p:sldId id="258" r:id="rId19"/>
    <p:sldId id="259" r:id="rId20"/>
    <p:sldId id="260" r:id="rId21"/>
    <p:sldId id="261" r:id="rId22"/>
    <p:sldId id="262" r:id="rId23"/>
    <p:sldId id="263" r:id="rId24"/>
    <p:sldId id="264" r:id="rId25"/>
    <p:sldId id="265" r:id="rId26"/>
    <p:sldId id="266" r:id="rId27"/>
    <p:sldId id="267" r:id="rId28"/>
    <p:sldId id="268" r:id="rId2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heddar" charset="1" panose="00000000000000000000"/>
      <p:regular r:id="rId10"/>
    </p:embeddedFont>
    <p:embeddedFont>
      <p:font typeface="Telegraf" charset="1" panose="00000500000000000000"/>
      <p:regular r:id="rId11"/>
    </p:embeddedFont>
    <p:embeddedFont>
      <p:font typeface="Telegraf Bold" charset="1" panose="00000800000000000000"/>
      <p:regular r:id="rId12"/>
    </p:embeddedFont>
    <p:embeddedFont>
      <p:font typeface="Telegraf Extra-Light" charset="1" panose="00000300000000000000"/>
      <p:regular r:id="rId13"/>
    </p:embeddedFont>
    <p:embeddedFont>
      <p:font typeface="Telegraf Medium" charset="1" panose="00000600000000000000"/>
      <p:regular r:id="rId14"/>
    </p:embeddedFont>
    <p:embeddedFont>
      <p:font typeface="Telegraf Ultra-Bold" charset="1" panose="00000900000000000000"/>
      <p:regular r:id="rId15"/>
    </p:embeddedFont>
    <p:embeddedFont>
      <p:font typeface="Telegraf Heavy" charset="1" panose="00000A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slides/slide1.xml" Type="http://schemas.openxmlformats.org/officeDocument/2006/relationships/slide"/><Relationship Id="rId18" Target="slides/slide2.xml" Type="http://schemas.openxmlformats.org/officeDocument/2006/relationships/slide"/><Relationship Id="rId19" Target="slides/slide3.xml" Type="http://schemas.openxmlformats.org/officeDocument/2006/relationships/slide"/><Relationship Id="rId2" Target="presProps.xml" Type="http://schemas.openxmlformats.org/officeDocument/2006/relationships/presProps"/><Relationship Id="rId20" Target="slides/slide4.xml" Type="http://schemas.openxmlformats.org/officeDocument/2006/relationships/slide"/><Relationship Id="rId21" Target="slides/slide5.xml" Type="http://schemas.openxmlformats.org/officeDocument/2006/relationships/slide"/><Relationship Id="rId22" Target="slides/slide6.xml" Type="http://schemas.openxmlformats.org/officeDocument/2006/relationships/slide"/><Relationship Id="rId23" Target="slides/slide7.xml" Type="http://schemas.openxmlformats.org/officeDocument/2006/relationships/slide"/><Relationship Id="rId24" Target="slides/slide8.xml" Type="http://schemas.openxmlformats.org/officeDocument/2006/relationships/slide"/><Relationship Id="rId25" Target="slides/slide9.xml" Type="http://schemas.openxmlformats.org/officeDocument/2006/relationships/slide"/><Relationship Id="rId26" Target="slides/slide10.xml" Type="http://schemas.openxmlformats.org/officeDocument/2006/relationships/slide"/><Relationship Id="rId27" Target="slides/slide11.xml" Type="http://schemas.openxmlformats.org/officeDocument/2006/relationships/slide"/><Relationship Id="rId28" Target="slides/slide12.xml" Type="http://schemas.openxmlformats.org/officeDocument/2006/relationships/slide"/><Relationship Id="rId29" Target="slides/slide13.xml" Type="http://schemas.openxmlformats.org/officeDocument/2006/relationships/slide"/><Relationship Id="rId3" Target="viewProps.xml" Type="http://schemas.openxmlformats.org/officeDocument/2006/relationships/viewProps"/><Relationship Id="rId30" Target="notesMasters/notesMaster1.xml" Type="http://schemas.openxmlformats.org/officeDocument/2006/relationships/notesMaster"/><Relationship Id="rId31" Target="theme/theme2.xml" Type="http://schemas.openxmlformats.org/officeDocument/2006/relationships/theme"/><Relationship Id="rId32" Target="notesSlides/notesSlide1.xml" Type="http://schemas.openxmlformats.org/officeDocument/2006/relationships/notesSlide"/><Relationship Id="rId33" Target="notesSlides/notesSlide2.xml" Type="http://schemas.openxmlformats.org/officeDocument/2006/relationships/notesSlide"/><Relationship Id="rId34" Target="notesSlides/notesSlide3.xml" Type="http://schemas.openxmlformats.org/officeDocument/2006/relationships/notesSlide"/><Relationship Id="rId35" Target="notesSlides/notesSlide4.xml" Type="http://schemas.openxmlformats.org/officeDocument/2006/relationships/notesSlide"/><Relationship Id="rId36" Target="notesSlides/notesSlide5.xml" Type="http://schemas.openxmlformats.org/officeDocument/2006/relationships/notesSlide"/><Relationship Id="rId37" Target="notesSlides/notesSlide6.xml" Type="http://schemas.openxmlformats.org/officeDocument/2006/relationships/notesSlide"/><Relationship Id="rId38" Target="notesSlides/notesSlide7.xml" Type="http://schemas.openxmlformats.org/officeDocument/2006/relationships/notesSlide"/><Relationship Id="rId39" Target="notesSlides/notesSlide8.xml" Type="http://schemas.openxmlformats.org/officeDocument/2006/relationships/notesSlide"/><Relationship Id="rId4" Target="theme/theme1.xml" Type="http://schemas.openxmlformats.org/officeDocument/2006/relationships/theme"/><Relationship Id="rId40" Target="notesSlides/notesSlide9.xml" Type="http://schemas.openxmlformats.org/officeDocument/2006/relationships/notesSlide"/><Relationship Id="rId41" Target="notesSlides/notesSlide10.xml" Type="http://schemas.openxmlformats.org/officeDocument/2006/relationships/notesSlide"/><Relationship Id="rId42" Target="notesSlides/notesSlide11.xml" Type="http://schemas.openxmlformats.org/officeDocument/2006/relationships/notesSlide"/><Relationship Id="rId43" Target="notesSlides/notesSlide12.xml" Type="http://schemas.openxmlformats.org/officeDocument/2006/relationships/notesSlide"/><Relationship Id="rId44" Target="notesSlides/notesSlide13.xml" Type="http://schemas.openxmlformats.org/officeDocument/2006/relationships/note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GDkV3zZMg.mp4>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jpe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"Good morning, everyone. Welcome to our presentation on 'Bitcoin Forecast: Predicting Price Trends.' I’m Ayush Prajapati. Today we’ll be discussing our journey in developing a machine learning model for Bitcoin price prediction."</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performed a comparative analysis of the models with and without scaling the data. This helped us understand how each model performs under different conditions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Our findings concluded that the Bidirectional LSTM model outperformed the others, offering higher accuracy and consistency. We believe further improvements can be made by incorporating additional data or using ensemble methods.</a:t>
            </a:r>
          </a:p>
          <a:p>
            <a:r>
              <a:rPr lang="en-US"/>
              <a:t>NOW my teammate will takeover and will demonstrate coding section.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NOW my teammate will takeover and will demonstrate coding section.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We'd like to thank you for your attention. We're excited about the potential of our work and look forward to contributing further to the predictive analytics in cryptocurrency markets. We're now open to any questions you may have."</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Before we dive into the details, let me introduce our team. We have Bikram Chand, an expert ML Developer, and me Ayush Prajapati, Data Analyst and Documentation specialist. Together, we've combined our expertise to tackle this challenging and exciting project."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Our objective is clear: Develop a robust model capable of accurately forecasting Bitcoin's future price trends. This tool is designed to serve investors and analysts by providing insights based on historical data, market sentiment, and financial indicators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talk about our dataset. We've worked with over 26 million records of Bitcoin data, ranging from 1-minute historical data from 2017 through to 2021. This comprehensive dataset was sourced from Kaggle, ensuring reliability and depth for our analysis.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selected three models for our analysis: LSTM, GRU, and Bidirectional LSTM. These models were trained using an 80-20 split on our dataset, focusing on key features to predict price movements.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Each model has its strengths. LSTMs are great for retaining long-term dependencies, Bidirectional LSTMs provide a comprehensive view by analyzing data from both past and future perspectives, and GRUs offer a more efficient alternative with fewer parameters.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Here's a visual representation of Bitcoin's price over the years. Notice the volatility and trends that our models had to consider during training</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5.pn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 Id="rId6" Target="../media/image18.png" Type="http://schemas.openxmlformats.org/officeDocument/2006/relationships/image"/><Relationship Id="rId7" Target="../media/image1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20.jpeg" Type="http://schemas.openxmlformats.org/officeDocument/2006/relationships/image"/><Relationship Id="rId4" Target="../media/VAGDkV3zZMg.mp4" Type="http://schemas.openxmlformats.org/officeDocument/2006/relationships/video"/><Relationship Id="rId5" Target="../media/VAGDkV3zZMg.mp4" Type="http://schemas.microsoft.com/office/2007/relationships/media"/></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5.png" Type="http://schemas.openxmlformats.org/officeDocument/2006/relationships/image"/><Relationship Id="rId4"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https://www.kaggle.com/datasets/prasoonkottarathil/btcinusd?select=BTC-2018min.csv"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5338725" y="1407970"/>
            <a:ext cx="1260008" cy="1653948"/>
          </a:xfrm>
          <a:custGeom>
            <a:avLst/>
            <a:gdLst/>
            <a:ahLst/>
            <a:cxnLst/>
            <a:rect r="r" b="b" t="t" l="l"/>
            <a:pathLst>
              <a:path h="1653948" w="1260008">
                <a:moveTo>
                  <a:pt x="0" y="0"/>
                </a:moveTo>
                <a:lnTo>
                  <a:pt x="1260008" y="0"/>
                </a:lnTo>
                <a:lnTo>
                  <a:pt x="1260008" y="1653948"/>
                </a:lnTo>
                <a:lnTo>
                  <a:pt x="0" y="165394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5687713" y="7671432"/>
            <a:ext cx="2930628" cy="2930628"/>
          </a:xfrm>
          <a:custGeom>
            <a:avLst/>
            <a:gdLst/>
            <a:ahLst/>
            <a:cxnLst/>
            <a:rect r="r" b="b" t="t" l="l"/>
            <a:pathLst>
              <a:path h="2930628" w="2930628">
                <a:moveTo>
                  <a:pt x="0" y="0"/>
                </a:moveTo>
                <a:lnTo>
                  <a:pt x="2930629" y="0"/>
                </a:lnTo>
                <a:lnTo>
                  <a:pt x="2930629" y="2930628"/>
                </a:lnTo>
                <a:lnTo>
                  <a:pt x="0" y="29306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4" id="4"/>
          <p:cNvSpPr txBox="true"/>
          <p:nvPr/>
        </p:nvSpPr>
        <p:spPr>
          <a:xfrm rot="0">
            <a:off x="8565002" y="2771775"/>
            <a:ext cx="8694298" cy="5038724"/>
          </a:xfrm>
          <a:prstGeom prst="rect">
            <a:avLst/>
          </a:prstGeom>
        </p:spPr>
        <p:txBody>
          <a:bodyPr anchor="t" rtlCol="false" tIns="0" lIns="0" bIns="0" rIns="0">
            <a:spAutoFit/>
          </a:bodyPr>
          <a:lstStyle/>
          <a:p>
            <a:pPr algn="l">
              <a:lnSpc>
                <a:spcPts val="8999"/>
              </a:lnSpc>
            </a:pPr>
            <a:r>
              <a:rPr lang="en-US" sz="9999">
                <a:solidFill>
                  <a:srgbClr val="290606"/>
                </a:solidFill>
                <a:latin typeface="Cheddar"/>
              </a:rPr>
              <a:t>BITCOIN FORECAST: </a:t>
            </a:r>
          </a:p>
          <a:p>
            <a:pPr algn="l">
              <a:lnSpc>
                <a:spcPts val="9799"/>
              </a:lnSpc>
            </a:pPr>
            <a:r>
              <a:rPr lang="en-US" sz="9999">
                <a:solidFill>
                  <a:srgbClr val="290606"/>
                </a:solidFill>
                <a:latin typeface="Cheddar"/>
              </a:rPr>
              <a:t>Predicting </a:t>
            </a:r>
          </a:p>
          <a:p>
            <a:pPr algn="l">
              <a:lnSpc>
                <a:spcPts val="9799"/>
              </a:lnSpc>
            </a:pPr>
            <a:r>
              <a:rPr lang="en-US" sz="9999">
                <a:solidFill>
                  <a:srgbClr val="290606"/>
                </a:solidFill>
                <a:latin typeface="Cheddar"/>
              </a:rPr>
              <a:t>Price Trends</a:t>
            </a:r>
          </a:p>
          <a:p>
            <a:pPr algn="l">
              <a:lnSpc>
                <a:spcPts val="899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2827404" y="1521268"/>
            <a:ext cx="2658698" cy="618027"/>
            <a:chOff x="0" y="0"/>
            <a:chExt cx="1135450" cy="263941"/>
          </a:xfrm>
        </p:grpSpPr>
        <p:sp>
          <p:nvSpPr>
            <p:cNvPr name="Freeform 3" id="3"/>
            <p:cNvSpPr/>
            <p:nvPr/>
          </p:nvSpPr>
          <p:spPr>
            <a:xfrm flipH="false" flipV="false" rot="0">
              <a:off x="0" y="0"/>
              <a:ext cx="1135450" cy="263941"/>
            </a:xfrm>
            <a:custGeom>
              <a:avLst/>
              <a:gdLst/>
              <a:ahLst/>
              <a:cxnLst/>
              <a:rect r="r" b="b" t="t" l="l"/>
              <a:pathLst>
                <a:path h="263941" w="1135450">
                  <a:moveTo>
                    <a:pt x="29119" y="0"/>
                  </a:moveTo>
                  <a:lnTo>
                    <a:pt x="1106330" y="0"/>
                  </a:lnTo>
                  <a:cubicBezTo>
                    <a:pt x="1122413" y="0"/>
                    <a:pt x="1135450" y="13037"/>
                    <a:pt x="1135450" y="29119"/>
                  </a:cubicBezTo>
                  <a:lnTo>
                    <a:pt x="1135450" y="234821"/>
                  </a:lnTo>
                  <a:cubicBezTo>
                    <a:pt x="1135450" y="250903"/>
                    <a:pt x="1122413" y="263941"/>
                    <a:pt x="1106330" y="263941"/>
                  </a:cubicBezTo>
                  <a:lnTo>
                    <a:pt x="29119" y="263941"/>
                  </a:lnTo>
                  <a:cubicBezTo>
                    <a:pt x="13037" y="263941"/>
                    <a:pt x="0" y="250903"/>
                    <a:pt x="0" y="234821"/>
                  </a:cubicBezTo>
                  <a:lnTo>
                    <a:pt x="0" y="29119"/>
                  </a:lnTo>
                  <a:cubicBezTo>
                    <a:pt x="0" y="13037"/>
                    <a:pt x="13037" y="0"/>
                    <a:pt x="29119" y="0"/>
                  </a:cubicBezTo>
                  <a:close/>
                </a:path>
              </a:pathLst>
            </a:custGeom>
            <a:solidFill>
              <a:srgbClr val="02B676">
                <a:alpha val="69804"/>
              </a:srgbClr>
            </a:solidFill>
          </p:spPr>
        </p:sp>
        <p:sp>
          <p:nvSpPr>
            <p:cNvPr name="TextBox 4" id="4"/>
            <p:cNvSpPr txBox="true"/>
            <p:nvPr/>
          </p:nvSpPr>
          <p:spPr>
            <a:xfrm>
              <a:off x="0" y="-28575"/>
              <a:ext cx="1135450" cy="292516"/>
            </a:xfrm>
            <a:prstGeom prst="rect">
              <a:avLst/>
            </a:prstGeom>
          </p:spPr>
          <p:txBody>
            <a:bodyPr anchor="ctr" rtlCol="false" tIns="80497" lIns="80497" bIns="80497" rIns="80497"/>
            <a:lstStyle/>
            <a:p>
              <a:pPr algn="ctr">
                <a:lnSpc>
                  <a:spcPts val="2879"/>
                </a:lnSpc>
              </a:pPr>
              <a:r>
                <a:rPr lang="en-US" sz="2400" spc="-24">
                  <a:solidFill>
                    <a:srgbClr val="290606">
                      <a:alpha val="69804"/>
                    </a:srgbClr>
                  </a:solidFill>
                  <a:latin typeface="Telegraf Bold"/>
                </a:rPr>
                <a:t>LSTM</a:t>
              </a:r>
            </a:p>
          </p:txBody>
        </p:sp>
      </p:grpSp>
      <p:sp>
        <p:nvSpPr>
          <p:cNvPr name="Freeform 5" id="5"/>
          <p:cNvSpPr/>
          <p:nvPr/>
        </p:nvSpPr>
        <p:spPr>
          <a:xfrm flipH="false" flipV="false" rot="0">
            <a:off x="1261452" y="4119985"/>
            <a:ext cx="6185208" cy="831087"/>
          </a:xfrm>
          <a:custGeom>
            <a:avLst/>
            <a:gdLst/>
            <a:ahLst/>
            <a:cxnLst/>
            <a:rect r="r" b="b" t="t" l="l"/>
            <a:pathLst>
              <a:path h="831087" w="6185208">
                <a:moveTo>
                  <a:pt x="0" y="0"/>
                </a:moveTo>
                <a:lnTo>
                  <a:pt x="6185208" y="0"/>
                </a:lnTo>
                <a:lnTo>
                  <a:pt x="6185208" y="831087"/>
                </a:lnTo>
                <a:lnTo>
                  <a:pt x="0" y="831087"/>
                </a:lnTo>
                <a:lnTo>
                  <a:pt x="0" y="0"/>
                </a:lnTo>
                <a:close/>
              </a:path>
            </a:pathLst>
          </a:custGeom>
          <a:blipFill>
            <a:blip r:embed="rId3"/>
            <a:stretch>
              <a:fillRect l="0" t="0" r="0" b="0"/>
            </a:stretch>
          </a:blipFill>
        </p:spPr>
      </p:sp>
      <p:sp>
        <p:nvSpPr>
          <p:cNvPr name="Freeform 6" id="6"/>
          <p:cNvSpPr/>
          <p:nvPr/>
        </p:nvSpPr>
        <p:spPr>
          <a:xfrm flipH="false" flipV="false" rot="0">
            <a:off x="1267917" y="8464360"/>
            <a:ext cx="6129216" cy="793940"/>
          </a:xfrm>
          <a:custGeom>
            <a:avLst/>
            <a:gdLst/>
            <a:ahLst/>
            <a:cxnLst/>
            <a:rect r="r" b="b" t="t" l="l"/>
            <a:pathLst>
              <a:path h="793940" w="6129216">
                <a:moveTo>
                  <a:pt x="0" y="0"/>
                </a:moveTo>
                <a:lnTo>
                  <a:pt x="6129216" y="0"/>
                </a:lnTo>
                <a:lnTo>
                  <a:pt x="6129216" y="793940"/>
                </a:lnTo>
                <a:lnTo>
                  <a:pt x="0" y="793940"/>
                </a:lnTo>
                <a:lnTo>
                  <a:pt x="0" y="0"/>
                </a:lnTo>
                <a:close/>
              </a:path>
            </a:pathLst>
          </a:custGeom>
          <a:blipFill>
            <a:blip r:embed="rId4"/>
            <a:stretch>
              <a:fillRect l="0" t="0" r="0" b="0"/>
            </a:stretch>
          </a:blipFill>
        </p:spPr>
      </p:sp>
      <p:grpSp>
        <p:nvGrpSpPr>
          <p:cNvPr name="Group 7" id="7"/>
          <p:cNvGrpSpPr/>
          <p:nvPr/>
        </p:nvGrpSpPr>
        <p:grpSpPr>
          <a:xfrm rot="0">
            <a:off x="2827404" y="7627258"/>
            <a:ext cx="2658698" cy="618027"/>
            <a:chOff x="0" y="0"/>
            <a:chExt cx="1135450" cy="263941"/>
          </a:xfrm>
        </p:grpSpPr>
        <p:sp>
          <p:nvSpPr>
            <p:cNvPr name="Freeform 8" id="8"/>
            <p:cNvSpPr/>
            <p:nvPr/>
          </p:nvSpPr>
          <p:spPr>
            <a:xfrm flipH="false" flipV="false" rot="0">
              <a:off x="0" y="0"/>
              <a:ext cx="1135450" cy="263941"/>
            </a:xfrm>
            <a:custGeom>
              <a:avLst/>
              <a:gdLst/>
              <a:ahLst/>
              <a:cxnLst/>
              <a:rect r="r" b="b" t="t" l="l"/>
              <a:pathLst>
                <a:path h="263941" w="1135450">
                  <a:moveTo>
                    <a:pt x="29119" y="0"/>
                  </a:moveTo>
                  <a:lnTo>
                    <a:pt x="1106330" y="0"/>
                  </a:lnTo>
                  <a:cubicBezTo>
                    <a:pt x="1122413" y="0"/>
                    <a:pt x="1135450" y="13037"/>
                    <a:pt x="1135450" y="29119"/>
                  </a:cubicBezTo>
                  <a:lnTo>
                    <a:pt x="1135450" y="234821"/>
                  </a:lnTo>
                  <a:cubicBezTo>
                    <a:pt x="1135450" y="250903"/>
                    <a:pt x="1122413" y="263941"/>
                    <a:pt x="1106330" y="263941"/>
                  </a:cubicBezTo>
                  <a:lnTo>
                    <a:pt x="29119" y="263941"/>
                  </a:lnTo>
                  <a:cubicBezTo>
                    <a:pt x="13037" y="263941"/>
                    <a:pt x="0" y="250903"/>
                    <a:pt x="0" y="234821"/>
                  </a:cubicBezTo>
                  <a:lnTo>
                    <a:pt x="0" y="29119"/>
                  </a:lnTo>
                  <a:cubicBezTo>
                    <a:pt x="0" y="13037"/>
                    <a:pt x="13037" y="0"/>
                    <a:pt x="29119" y="0"/>
                  </a:cubicBezTo>
                  <a:close/>
                </a:path>
              </a:pathLst>
            </a:custGeom>
            <a:solidFill>
              <a:srgbClr val="02B676">
                <a:alpha val="69804"/>
              </a:srgbClr>
            </a:solidFill>
          </p:spPr>
        </p:sp>
        <p:sp>
          <p:nvSpPr>
            <p:cNvPr name="TextBox 9" id="9"/>
            <p:cNvSpPr txBox="true"/>
            <p:nvPr/>
          </p:nvSpPr>
          <p:spPr>
            <a:xfrm>
              <a:off x="0" y="-28575"/>
              <a:ext cx="1135450" cy="292516"/>
            </a:xfrm>
            <a:prstGeom prst="rect">
              <a:avLst/>
            </a:prstGeom>
          </p:spPr>
          <p:txBody>
            <a:bodyPr anchor="ctr" rtlCol="false" tIns="80497" lIns="80497" bIns="80497" rIns="80497"/>
            <a:lstStyle/>
            <a:p>
              <a:pPr algn="ctr">
                <a:lnSpc>
                  <a:spcPts val="2879"/>
                </a:lnSpc>
              </a:pPr>
              <a:r>
                <a:rPr lang="en-US" sz="2400" spc="-24">
                  <a:solidFill>
                    <a:srgbClr val="290606">
                      <a:alpha val="69804"/>
                    </a:srgbClr>
                  </a:solidFill>
                  <a:latin typeface="Telegraf Bold"/>
                </a:rPr>
                <a:t>GRU</a:t>
              </a:r>
            </a:p>
          </p:txBody>
        </p:sp>
      </p:grpSp>
      <p:sp>
        <p:nvSpPr>
          <p:cNvPr name="Freeform 10" id="10"/>
          <p:cNvSpPr/>
          <p:nvPr/>
        </p:nvSpPr>
        <p:spPr>
          <a:xfrm flipH="false" flipV="false" rot="0">
            <a:off x="1251715" y="6464449"/>
            <a:ext cx="6194946" cy="782351"/>
          </a:xfrm>
          <a:custGeom>
            <a:avLst/>
            <a:gdLst/>
            <a:ahLst/>
            <a:cxnLst/>
            <a:rect r="r" b="b" t="t" l="l"/>
            <a:pathLst>
              <a:path h="782351" w="6194946">
                <a:moveTo>
                  <a:pt x="0" y="0"/>
                </a:moveTo>
                <a:lnTo>
                  <a:pt x="6194945" y="0"/>
                </a:lnTo>
                <a:lnTo>
                  <a:pt x="6194945" y="782351"/>
                </a:lnTo>
                <a:lnTo>
                  <a:pt x="0" y="782351"/>
                </a:lnTo>
                <a:lnTo>
                  <a:pt x="0" y="0"/>
                </a:lnTo>
                <a:close/>
              </a:path>
            </a:pathLst>
          </a:custGeom>
          <a:blipFill>
            <a:blip r:embed="rId5"/>
            <a:stretch>
              <a:fillRect l="0" t="0" r="0" b="0"/>
            </a:stretch>
          </a:blipFill>
        </p:spPr>
      </p:sp>
      <p:grpSp>
        <p:nvGrpSpPr>
          <p:cNvPr name="Group 11" id="11"/>
          <p:cNvGrpSpPr/>
          <p:nvPr/>
        </p:nvGrpSpPr>
        <p:grpSpPr>
          <a:xfrm rot="0">
            <a:off x="2396083" y="5627347"/>
            <a:ext cx="3521339" cy="618027"/>
            <a:chOff x="0" y="0"/>
            <a:chExt cx="1503858" cy="263941"/>
          </a:xfrm>
        </p:grpSpPr>
        <p:sp>
          <p:nvSpPr>
            <p:cNvPr name="Freeform 12" id="12"/>
            <p:cNvSpPr/>
            <p:nvPr/>
          </p:nvSpPr>
          <p:spPr>
            <a:xfrm flipH="false" flipV="false" rot="0">
              <a:off x="0" y="0"/>
              <a:ext cx="1503858" cy="263941"/>
            </a:xfrm>
            <a:custGeom>
              <a:avLst/>
              <a:gdLst/>
              <a:ahLst/>
              <a:cxnLst/>
              <a:rect r="r" b="b" t="t" l="l"/>
              <a:pathLst>
                <a:path h="263941" w="1503858">
                  <a:moveTo>
                    <a:pt x="21986" y="0"/>
                  </a:moveTo>
                  <a:lnTo>
                    <a:pt x="1481872" y="0"/>
                  </a:lnTo>
                  <a:cubicBezTo>
                    <a:pt x="1494014" y="0"/>
                    <a:pt x="1503858" y="9843"/>
                    <a:pt x="1503858" y="21986"/>
                  </a:cubicBezTo>
                  <a:lnTo>
                    <a:pt x="1503858" y="241955"/>
                  </a:lnTo>
                  <a:cubicBezTo>
                    <a:pt x="1503858" y="247786"/>
                    <a:pt x="1501541" y="253378"/>
                    <a:pt x="1497418" y="257501"/>
                  </a:cubicBezTo>
                  <a:cubicBezTo>
                    <a:pt x="1493295" y="261624"/>
                    <a:pt x="1487703" y="263941"/>
                    <a:pt x="1481872" y="263941"/>
                  </a:cubicBezTo>
                  <a:lnTo>
                    <a:pt x="21986" y="263941"/>
                  </a:lnTo>
                  <a:cubicBezTo>
                    <a:pt x="16155" y="263941"/>
                    <a:pt x="10563" y="261624"/>
                    <a:pt x="6439" y="257501"/>
                  </a:cubicBezTo>
                  <a:cubicBezTo>
                    <a:pt x="2316" y="253378"/>
                    <a:pt x="0" y="247786"/>
                    <a:pt x="0" y="241955"/>
                  </a:cubicBezTo>
                  <a:lnTo>
                    <a:pt x="0" y="21986"/>
                  </a:lnTo>
                  <a:cubicBezTo>
                    <a:pt x="0" y="16155"/>
                    <a:pt x="2316" y="10563"/>
                    <a:pt x="6439" y="6439"/>
                  </a:cubicBezTo>
                  <a:cubicBezTo>
                    <a:pt x="10563" y="2316"/>
                    <a:pt x="16155" y="0"/>
                    <a:pt x="21986" y="0"/>
                  </a:cubicBezTo>
                  <a:close/>
                </a:path>
              </a:pathLst>
            </a:custGeom>
            <a:solidFill>
              <a:srgbClr val="02B676">
                <a:alpha val="69804"/>
              </a:srgbClr>
            </a:solidFill>
          </p:spPr>
        </p:sp>
        <p:sp>
          <p:nvSpPr>
            <p:cNvPr name="TextBox 13" id="13"/>
            <p:cNvSpPr txBox="true"/>
            <p:nvPr/>
          </p:nvSpPr>
          <p:spPr>
            <a:xfrm>
              <a:off x="0" y="-28575"/>
              <a:ext cx="1503858" cy="292516"/>
            </a:xfrm>
            <a:prstGeom prst="rect">
              <a:avLst/>
            </a:prstGeom>
          </p:spPr>
          <p:txBody>
            <a:bodyPr anchor="ctr" rtlCol="false" tIns="80497" lIns="80497" bIns="80497" rIns="80497"/>
            <a:lstStyle/>
            <a:p>
              <a:pPr algn="ctr">
                <a:lnSpc>
                  <a:spcPts val="2879"/>
                </a:lnSpc>
              </a:pPr>
              <a:r>
                <a:rPr lang="en-US" sz="2400" spc="-24">
                  <a:solidFill>
                    <a:srgbClr val="290606">
                      <a:alpha val="69804"/>
                    </a:srgbClr>
                  </a:solidFill>
                  <a:latin typeface="Telegraf Bold"/>
                </a:rPr>
                <a:t>Bidirectional LSTM</a:t>
              </a:r>
            </a:p>
          </p:txBody>
        </p:sp>
      </p:grpSp>
      <p:sp>
        <p:nvSpPr>
          <p:cNvPr name="Freeform 14" id="14"/>
          <p:cNvSpPr/>
          <p:nvPr/>
        </p:nvSpPr>
        <p:spPr>
          <a:xfrm flipH="false" flipV="false" rot="0">
            <a:off x="8884646" y="3390706"/>
            <a:ext cx="7844047" cy="5867594"/>
          </a:xfrm>
          <a:custGeom>
            <a:avLst/>
            <a:gdLst/>
            <a:ahLst/>
            <a:cxnLst/>
            <a:rect r="r" b="b" t="t" l="l"/>
            <a:pathLst>
              <a:path h="5867594" w="7844047">
                <a:moveTo>
                  <a:pt x="0" y="0"/>
                </a:moveTo>
                <a:lnTo>
                  <a:pt x="7844047" y="0"/>
                </a:lnTo>
                <a:lnTo>
                  <a:pt x="7844047" y="5867594"/>
                </a:lnTo>
                <a:lnTo>
                  <a:pt x="0" y="5867594"/>
                </a:lnTo>
                <a:lnTo>
                  <a:pt x="0" y="0"/>
                </a:lnTo>
                <a:close/>
              </a:path>
            </a:pathLst>
          </a:custGeom>
          <a:blipFill>
            <a:blip r:embed="rId6"/>
            <a:stretch>
              <a:fillRect l="0" t="0" r="0" b="0"/>
            </a:stretch>
          </a:blipFill>
        </p:spPr>
      </p:sp>
      <p:sp>
        <p:nvSpPr>
          <p:cNvPr name="Freeform 15" id="15"/>
          <p:cNvSpPr/>
          <p:nvPr/>
        </p:nvSpPr>
        <p:spPr>
          <a:xfrm flipH="false" flipV="false" rot="0">
            <a:off x="1277655" y="2688696"/>
            <a:ext cx="6185208" cy="818149"/>
          </a:xfrm>
          <a:custGeom>
            <a:avLst/>
            <a:gdLst/>
            <a:ahLst/>
            <a:cxnLst/>
            <a:rect r="r" b="b" t="t" l="l"/>
            <a:pathLst>
              <a:path h="818149" w="6185208">
                <a:moveTo>
                  <a:pt x="0" y="0"/>
                </a:moveTo>
                <a:lnTo>
                  <a:pt x="6185207" y="0"/>
                </a:lnTo>
                <a:lnTo>
                  <a:pt x="6185207" y="818149"/>
                </a:lnTo>
                <a:lnTo>
                  <a:pt x="0" y="818149"/>
                </a:lnTo>
                <a:lnTo>
                  <a:pt x="0" y="0"/>
                </a:lnTo>
                <a:close/>
              </a:path>
            </a:pathLst>
          </a:custGeom>
          <a:blipFill>
            <a:blip r:embed="rId7"/>
            <a:stretch>
              <a:fillRect l="0" t="0" r="0" b="0"/>
            </a:stretch>
          </a:blipFill>
        </p:spPr>
      </p:sp>
      <p:sp>
        <p:nvSpPr>
          <p:cNvPr name="TextBox 16" id="16"/>
          <p:cNvSpPr txBox="true"/>
          <p:nvPr/>
        </p:nvSpPr>
        <p:spPr>
          <a:xfrm rot="0">
            <a:off x="-675174" y="-34483"/>
            <a:ext cx="17403867" cy="1336675"/>
          </a:xfrm>
          <a:prstGeom prst="rect">
            <a:avLst/>
          </a:prstGeom>
        </p:spPr>
        <p:txBody>
          <a:bodyPr anchor="t" rtlCol="false" tIns="0" lIns="0" bIns="0" rIns="0">
            <a:spAutoFit/>
          </a:bodyPr>
          <a:lstStyle/>
          <a:p>
            <a:pPr algn="ctr">
              <a:lnSpc>
                <a:spcPts val="9799"/>
              </a:lnSpc>
              <a:spcBef>
                <a:spcPct val="0"/>
              </a:spcBef>
            </a:pPr>
            <a:r>
              <a:rPr lang="en-US" sz="6999">
                <a:solidFill>
                  <a:srgbClr val="000000"/>
                </a:solidFill>
                <a:latin typeface="Cheddar"/>
              </a:rPr>
              <a:t>COMPARATIVE ANALYSIS OF MODELS AND RESULTS</a:t>
            </a:r>
          </a:p>
        </p:txBody>
      </p:sp>
      <p:sp>
        <p:nvSpPr>
          <p:cNvPr name="TextBox 17" id="17"/>
          <p:cNvSpPr txBox="true"/>
          <p:nvPr/>
        </p:nvSpPr>
        <p:spPr>
          <a:xfrm rot="0">
            <a:off x="1267917" y="2244069"/>
            <a:ext cx="3567116" cy="444627"/>
          </a:xfrm>
          <a:prstGeom prst="rect">
            <a:avLst/>
          </a:prstGeom>
        </p:spPr>
        <p:txBody>
          <a:bodyPr anchor="t" rtlCol="false" tIns="0" lIns="0" bIns="0" rIns="0">
            <a:spAutoFit/>
          </a:bodyPr>
          <a:lstStyle/>
          <a:p>
            <a:pPr algn="l">
              <a:lnSpc>
                <a:spcPts val="3564"/>
              </a:lnSpc>
            </a:pPr>
            <a:r>
              <a:rPr lang="en-US" sz="2200">
                <a:solidFill>
                  <a:srgbClr val="000000"/>
                </a:solidFill>
                <a:latin typeface="Telegraf"/>
              </a:rPr>
              <a:t>Without Scaling the Data:</a:t>
            </a:r>
          </a:p>
        </p:txBody>
      </p:sp>
      <p:sp>
        <p:nvSpPr>
          <p:cNvPr name="TextBox 18" id="18"/>
          <p:cNvSpPr txBox="true"/>
          <p:nvPr/>
        </p:nvSpPr>
        <p:spPr>
          <a:xfrm rot="0">
            <a:off x="1261452" y="3675358"/>
            <a:ext cx="3567116" cy="444627"/>
          </a:xfrm>
          <a:prstGeom prst="rect">
            <a:avLst/>
          </a:prstGeom>
        </p:spPr>
        <p:txBody>
          <a:bodyPr anchor="t" rtlCol="false" tIns="0" lIns="0" bIns="0" rIns="0">
            <a:spAutoFit/>
          </a:bodyPr>
          <a:lstStyle/>
          <a:p>
            <a:pPr algn="l">
              <a:lnSpc>
                <a:spcPts val="3564"/>
              </a:lnSpc>
            </a:pPr>
            <a:r>
              <a:rPr lang="en-US" sz="2200">
                <a:solidFill>
                  <a:srgbClr val="000000"/>
                </a:solidFill>
                <a:latin typeface="Telegraf"/>
              </a:rPr>
              <a:t>With Scaling the Data:</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1028700" y="1426969"/>
            <a:ext cx="11063966" cy="1073150"/>
          </a:xfrm>
          <a:prstGeom prst="rect">
            <a:avLst/>
          </a:prstGeom>
        </p:spPr>
        <p:txBody>
          <a:bodyPr anchor="t" rtlCol="false" tIns="0" lIns="0" bIns="0" rIns="0">
            <a:spAutoFit/>
          </a:bodyPr>
          <a:lstStyle/>
          <a:p>
            <a:pPr algn="ctr">
              <a:lnSpc>
                <a:spcPts val="6999"/>
              </a:lnSpc>
            </a:pPr>
            <a:r>
              <a:rPr lang="en-US" sz="6999" spc="342">
                <a:solidFill>
                  <a:srgbClr val="290606"/>
                </a:solidFill>
                <a:latin typeface="Cheddar"/>
              </a:rPr>
              <a:t>RESULTS AND ACHIEVEMENTS:</a:t>
            </a:r>
          </a:p>
        </p:txBody>
      </p:sp>
      <p:sp>
        <p:nvSpPr>
          <p:cNvPr name="TextBox 3" id="3"/>
          <p:cNvSpPr txBox="true"/>
          <p:nvPr/>
        </p:nvSpPr>
        <p:spPr>
          <a:xfrm rot="0">
            <a:off x="7641813" y="3504997"/>
            <a:ext cx="9617487" cy="3952875"/>
          </a:xfrm>
          <a:prstGeom prst="rect">
            <a:avLst/>
          </a:prstGeom>
        </p:spPr>
        <p:txBody>
          <a:bodyPr anchor="t" rtlCol="false" tIns="0" lIns="0" bIns="0" rIns="0">
            <a:spAutoFit/>
          </a:bodyPr>
          <a:lstStyle/>
          <a:p>
            <a:pPr algn="l">
              <a:lnSpc>
                <a:spcPts val="3479"/>
              </a:lnSpc>
            </a:pPr>
            <a:r>
              <a:rPr lang="en-US" sz="2400" spc="117">
                <a:solidFill>
                  <a:srgbClr val="290606"/>
                </a:solidFill>
                <a:latin typeface="Telegraf"/>
              </a:rPr>
              <a:t>In conclusion, Bidirectional LSTM model appears to be the most reliable for forecasting Bitcoin prices with a higher level of accuracy and consistency. It may benefit from further tuning, possibly by incorporating additional data or through ensemble methods that could leverage the strengths of multiple predictive models. Ultimately, the objective would be to continue enhancing the model to ensure robustness and adaptability to the volatile nature of cryptocurrency markets.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2560320" y="1028700"/>
            <a:ext cx="13167360" cy="82296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3.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1216913" y="4591665"/>
            <a:ext cx="8420843" cy="1098894"/>
          </a:xfrm>
          <a:prstGeom prst="rect">
            <a:avLst/>
          </a:prstGeom>
        </p:spPr>
        <p:txBody>
          <a:bodyPr anchor="t" rtlCol="false" tIns="0" lIns="0" bIns="0" rIns="0">
            <a:spAutoFit/>
          </a:bodyPr>
          <a:lstStyle/>
          <a:p>
            <a:pPr algn="ctr">
              <a:lnSpc>
                <a:spcPts val="7263"/>
              </a:lnSpc>
            </a:pPr>
            <a:r>
              <a:rPr lang="en-US" sz="7263" spc="355" u="sng">
                <a:solidFill>
                  <a:srgbClr val="290606"/>
                </a:solidFill>
                <a:latin typeface="Cheddar"/>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2419568" y="3138452"/>
            <a:ext cx="4043633" cy="4064584"/>
          </a:xfrm>
          <a:custGeom>
            <a:avLst/>
            <a:gdLst/>
            <a:ahLst/>
            <a:cxnLst/>
            <a:rect r="r" b="b" t="t" l="l"/>
            <a:pathLst>
              <a:path h="4064584" w="4043633">
                <a:moveTo>
                  <a:pt x="0" y="0"/>
                </a:moveTo>
                <a:lnTo>
                  <a:pt x="4043633" y="0"/>
                </a:lnTo>
                <a:lnTo>
                  <a:pt x="4043633" y="4064584"/>
                </a:lnTo>
                <a:lnTo>
                  <a:pt x="0" y="4064584"/>
                </a:lnTo>
                <a:lnTo>
                  <a:pt x="0" y="0"/>
                </a:lnTo>
                <a:close/>
              </a:path>
            </a:pathLst>
          </a:custGeom>
          <a:blipFill>
            <a:blip r:embed="rId3"/>
            <a:stretch>
              <a:fillRect l="0" t="0" r="0" b="0"/>
            </a:stretch>
          </a:blipFill>
        </p:spPr>
      </p:sp>
      <p:sp>
        <p:nvSpPr>
          <p:cNvPr name="Freeform 3" id="3"/>
          <p:cNvSpPr/>
          <p:nvPr/>
        </p:nvSpPr>
        <p:spPr>
          <a:xfrm flipH="false" flipV="false" rot="0">
            <a:off x="11504853" y="3083964"/>
            <a:ext cx="4097840" cy="4119072"/>
          </a:xfrm>
          <a:custGeom>
            <a:avLst/>
            <a:gdLst/>
            <a:ahLst/>
            <a:cxnLst/>
            <a:rect r="r" b="b" t="t" l="l"/>
            <a:pathLst>
              <a:path h="4119072" w="4097840">
                <a:moveTo>
                  <a:pt x="0" y="0"/>
                </a:moveTo>
                <a:lnTo>
                  <a:pt x="4097840" y="0"/>
                </a:lnTo>
                <a:lnTo>
                  <a:pt x="4097840" y="4119072"/>
                </a:lnTo>
                <a:lnTo>
                  <a:pt x="0" y="4119072"/>
                </a:lnTo>
                <a:lnTo>
                  <a:pt x="0" y="0"/>
                </a:lnTo>
                <a:close/>
              </a:path>
            </a:pathLst>
          </a:custGeom>
          <a:blipFill>
            <a:blip r:embed="rId4"/>
            <a:stretch>
              <a:fillRect l="0" t="0" r="0" b="0"/>
            </a:stretch>
          </a:blipFill>
        </p:spPr>
      </p:sp>
      <p:sp>
        <p:nvSpPr>
          <p:cNvPr name="TextBox 4" id="4"/>
          <p:cNvSpPr txBox="true"/>
          <p:nvPr/>
        </p:nvSpPr>
        <p:spPr>
          <a:xfrm rot="0">
            <a:off x="4991836" y="1019175"/>
            <a:ext cx="8304328" cy="1073150"/>
          </a:xfrm>
          <a:prstGeom prst="rect">
            <a:avLst/>
          </a:prstGeom>
        </p:spPr>
        <p:txBody>
          <a:bodyPr anchor="t" rtlCol="false" tIns="0" lIns="0" bIns="0" rIns="0">
            <a:spAutoFit/>
          </a:bodyPr>
          <a:lstStyle/>
          <a:p>
            <a:pPr algn="ctr">
              <a:lnSpc>
                <a:spcPts val="6999"/>
              </a:lnSpc>
            </a:pPr>
            <a:r>
              <a:rPr lang="en-US" sz="6999" spc="342">
                <a:solidFill>
                  <a:srgbClr val="290606"/>
                </a:solidFill>
                <a:latin typeface="Cheddar"/>
              </a:rPr>
              <a:t>TEAM MEMBERS</a:t>
            </a:r>
          </a:p>
        </p:txBody>
      </p:sp>
      <p:sp>
        <p:nvSpPr>
          <p:cNvPr name="TextBox 5" id="5"/>
          <p:cNvSpPr txBox="true"/>
          <p:nvPr/>
        </p:nvSpPr>
        <p:spPr>
          <a:xfrm rot="0">
            <a:off x="2796645" y="7561637"/>
            <a:ext cx="3289480" cy="1272540"/>
          </a:xfrm>
          <a:prstGeom prst="rect">
            <a:avLst/>
          </a:prstGeom>
        </p:spPr>
        <p:txBody>
          <a:bodyPr anchor="t" rtlCol="false" tIns="0" lIns="0" bIns="0" rIns="0">
            <a:spAutoFit/>
          </a:bodyPr>
          <a:lstStyle/>
          <a:p>
            <a:pPr algn="ctr">
              <a:lnSpc>
                <a:spcPts val="3359"/>
              </a:lnSpc>
            </a:pPr>
            <a:r>
              <a:rPr lang="en-US" sz="2400">
                <a:solidFill>
                  <a:srgbClr val="290606"/>
                </a:solidFill>
                <a:latin typeface="Telegraf"/>
              </a:rPr>
              <a:t>Bikram Chand</a:t>
            </a:r>
          </a:p>
          <a:p>
            <a:pPr algn="ctr">
              <a:lnSpc>
                <a:spcPts val="3359"/>
              </a:lnSpc>
            </a:pPr>
            <a:r>
              <a:rPr lang="en-US" sz="2400">
                <a:solidFill>
                  <a:srgbClr val="290606"/>
                </a:solidFill>
                <a:latin typeface="Telegraf"/>
              </a:rPr>
              <a:t>ML Developer</a:t>
            </a:r>
          </a:p>
          <a:p>
            <a:pPr algn="ctr">
              <a:lnSpc>
                <a:spcPts val="3359"/>
              </a:lnSpc>
            </a:pPr>
          </a:p>
        </p:txBody>
      </p:sp>
      <p:sp>
        <p:nvSpPr>
          <p:cNvPr name="TextBox 6" id="6"/>
          <p:cNvSpPr txBox="true"/>
          <p:nvPr/>
        </p:nvSpPr>
        <p:spPr>
          <a:xfrm rot="0">
            <a:off x="11909033" y="7561637"/>
            <a:ext cx="3289480" cy="1272540"/>
          </a:xfrm>
          <a:prstGeom prst="rect">
            <a:avLst/>
          </a:prstGeom>
        </p:spPr>
        <p:txBody>
          <a:bodyPr anchor="t" rtlCol="false" tIns="0" lIns="0" bIns="0" rIns="0">
            <a:spAutoFit/>
          </a:bodyPr>
          <a:lstStyle/>
          <a:p>
            <a:pPr algn="ctr">
              <a:lnSpc>
                <a:spcPts val="3359"/>
              </a:lnSpc>
            </a:pPr>
            <a:r>
              <a:rPr lang="en-US" sz="2400">
                <a:solidFill>
                  <a:srgbClr val="290606"/>
                </a:solidFill>
                <a:latin typeface="Telegraf"/>
              </a:rPr>
              <a:t>Ayush Prajapati</a:t>
            </a:r>
          </a:p>
          <a:p>
            <a:pPr algn="ctr">
              <a:lnSpc>
                <a:spcPts val="3359"/>
              </a:lnSpc>
            </a:pPr>
            <a:r>
              <a:rPr lang="en-US" sz="2400">
                <a:solidFill>
                  <a:srgbClr val="290606"/>
                </a:solidFill>
                <a:latin typeface="Telegraf"/>
              </a:rPr>
              <a:t>Data Analyst &amp; Documentation</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8954972" y="2273674"/>
            <a:ext cx="7948066" cy="5831205"/>
          </a:xfrm>
          <a:prstGeom prst="rect">
            <a:avLst/>
          </a:prstGeom>
        </p:spPr>
        <p:txBody>
          <a:bodyPr anchor="t" rtlCol="false" tIns="0" lIns="0" bIns="0" rIns="0">
            <a:spAutoFit/>
          </a:bodyPr>
          <a:lstStyle/>
          <a:p>
            <a:pPr algn="l" marL="518160" indent="-259080" lvl="1">
              <a:lnSpc>
                <a:spcPts val="3840"/>
              </a:lnSpc>
              <a:buFont typeface="Arial"/>
              <a:buChar char="•"/>
            </a:pPr>
            <a:r>
              <a:rPr lang="en-US" sz="2400">
                <a:solidFill>
                  <a:srgbClr val="290606"/>
                </a:solidFill>
                <a:latin typeface="Telegraf Medium"/>
              </a:rPr>
              <a:t>The primary objective is to develop and validate a robust machine learning model capable of accurately forecasting future price trends of Bitcoin. This endeavor aims to leverage historical data encompassing Bitcoin prices, market sentiment, and relevant financial indicators to predict short-term and long-term price movements. The model will serve as a critical tool for investors, financial analysts, and cryptocurrency enthusiasts, providing them with actionable insights to make informed investment decisions.</a:t>
            </a:r>
          </a:p>
        </p:txBody>
      </p:sp>
      <p:sp>
        <p:nvSpPr>
          <p:cNvPr name="TextBox 3" id="3"/>
          <p:cNvSpPr txBox="true"/>
          <p:nvPr/>
        </p:nvSpPr>
        <p:spPr>
          <a:xfrm rot="0">
            <a:off x="8954972" y="1019175"/>
            <a:ext cx="8304328" cy="1073150"/>
          </a:xfrm>
          <a:prstGeom prst="rect">
            <a:avLst/>
          </a:prstGeom>
        </p:spPr>
        <p:txBody>
          <a:bodyPr anchor="t" rtlCol="false" tIns="0" lIns="0" bIns="0" rIns="0">
            <a:spAutoFit/>
          </a:bodyPr>
          <a:lstStyle/>
          <a:p>
            <a:pPr algn="just">
              <a:lnSpc>
                <a:spcPts val="6999"/>
              </a:lnSpc>
            </a:pPr>
            <a:r>
              <a:rPr lang="en-US" sz="6999" spc="342">
                <a:solidFill>
                  <a:srgbClr val="290606"/>
                </a:solidFill>
                <a:latin typeface="Cheddar"/>
              </a:rPr>
              <a:t>OBJECTIVE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1028700" y="1019175"/>
            <a:ext cx="8115300" cy="1073150"/>
          </a:xfrm>
          <a:prstGeom prst="rect">
            <a:avLst/>
          </a:prstGeom>
        </p:spPr>
        <p:txBody>
          <a:bodyPr anchor="t" rtlCol="false" tIns="0" lIns="0" bIns="0" rIns="0">
            <a:spAutoFit/>
          </a:bodyPr>
          <a:lstStyle/>
          <a:p>
            <a:pPr algn="l">
              <a:lnSpc>
                <a:spcPts val="6999"/>
              </a:lnSpc>
            </a:pPr>
            <a:r>
              <a:rPr lang="en-US" sz="6999" spc="342">
                <a:solidFill>
                  <a:srgbClr val="290606"/>
                </a:solidFill>
                <a:latin typeface="Cheddar"/>
              </a:rPr>
              <a:t>DATASET</a:t>
            </a:r>
          </a:p>
        </p:txBody>
      </p:sp>
      <p:sp>
        <p:nvSpPr>
          <p:cNvPr name="TextBox 3" id="3"/>
          <p:cNvSpPr txBox="true"/>
          <p:nvPr/>
        </p:nvSpPr>
        <p:spPr>
          <a:xfrm rot="0">
            <a:off x="1028700" y="2021429"/>
            <a:ext cx="11707302" cy="1211481"/>
          </a:xfrm>
          <a:prstGeom prst="rect">
            <a:avLst/>
          </a:prstGeom>
        </p:spPr>
        <p:txBody>
          <a:bodyPr anchor="t" rtlCol="false" tIns="0" lIns="0" bIns="0" rIns="0">
            <a:spAutoFit/>
          </a:bodyPr>
          <a:lstStyle/>
          <a:p>
            <a:pPr algn="l" marL="648102" indent="-324051" lvl="1">
              <a:lnSpc>
                <a:spcPts val="4863"/>
              </a:lnSpc>
              <a:buFont typeface="Arial"/>
              <a:buChar char="•"/>
            </a:pPr>
            <a:r>
              <a:rPr lang="en-US" sz="3001">
                <a:solidFill>
                  <a:srgbClr val="F7562B"/>
                </a:solidFill>
                <a:latin typeface="Telegraf"/>
              </a:rPr>
              <a:t>Dataset consists of 26M records of bitcoin currency data.</a:t>
            </a:r>
          </a:p>
          <a:p>
            <a:pPr algn="l">
              <a:lnSpc>
                <a:spcPts val="4863"/>
              </a:lnSpc>
            </a:pPr>
          </a:p>
        </p:txBody>
      </p:sp>
      <p:graphicFrame>
        <p:nvGraphicFramePr>
          <p:cNvPr name="Table 4" id="4"/>
          <p:cNvGraphicFramePr>
            <a:graphicFrameLocks noGrp="true"/>
          </p:cNvGraphicFramePr>
          <p:nvPr/>
        </p:nvGraphicFramePr>
        <p:xfrm>
          <a:off x="1475705" y="3276339"/>
          <a:ext cx="10766239" cy="5376862"/>
        </p:xfrm>
        <a:graphic>
          <a:graphicData uri="http://schemas.openxmlformats.org/drawingml/2006/table">
            <a:tbl>
              <a:tblPr/>
              <a:tblGrid>
                <a:gridCol w="5098370"/>
                <a:gridCol w="5667869"/>
              </a:tblGrid>
              <a:tr h="933015">
                <a:tc>
                  <a:txBody>
                    <a:bodyPr anchor="t" rtlCol="false"/>
                    <a:lstStyle/>
                    <a:p>
                      <a:pPr algn="l">
                        <a:lnSpc>
                          <a:spcPts val="3080"/>
                        </a:lnSpc>
                        <a:defRPr/>
                      </a:pPr>
                      <a:r>
                        <a:rPr lang="en-US" sz="2200">
                          <a:solidFill>
                            <a:srgbClr val="000000"/>
                          </a:solidFill>
                          <a:latin typeface="Telegraf"/>
                        </a:rPr>
                        <a:t>Fields</a:t>
                      </a:r>
                      <a:endParaRPr lang="en-US" sz="1100"/>
                    </a:p>
                  </a:txBody>
                  <a:tcPr marL="190500" marR="190500" marT="190500" marB="190500" anchor="ctr">
                    <a:lnL cmpd="sng" algn="ctr" cap="flat" w="76200">
                      <a:solidFill>
                        <a:srgbClr val="000000"/>
                      </a:solidFill>
                      <a:prstDash val="solid"/>
                      <a:round/>
                      <a:headEnd type="none" w="med" len="med"/>
                      <a:tailEnd type="none" w="med" len="med"/>
                    </a:lnL>
                    <a:lnR cmpd="sng" algn="ctr" cap="flat" w="76200">
                      <a:solidFill>
                        <a:srgbClr val="000000"/>
                      </a:solidFill>
                      <a:prstDash val="solid"/>
                      <a:round/>
                      <a:headEnd type="none" w="med" len="med"/>
                      <a:tailEnd type="none" w="med" len="med"/>
                    </a:lnR>
                    <a:lnT cmpd="sng" algn="ctr" cap="flat" w="76200">
                      <a:solidFill>
                        <a:srgbClr val="000000"/>
                      </a:solidFill>
                      <a:prstDash val="solid"/>
                      <a:round/>
                      <a:headEnd type="none" w="med" len="med"/>
                      <a:tailEnd type="none" w="med" len="med"/>
                    </a:lnT>
                    <a:lnB cmpd="sng" algn="ctr" cap="flat" w="76200">
                      <a:solidFill>
                        <a:srgbClr val="000000"/>
                      </a:solidFill>
                      <a:prstDash val="solid"/>
                      <a:round/>
                      <a:headEnd type="none" w="med" len="med"/>
                      <a:tailEnd type="none" w="med" len="med"/>
                    </a:lnB>
                  </a:tcPr>
                </a:tc>
                <a:tc>
                  <a:txBody>
                    <a:bodyPr anchor="t" rtlCol="false"/>
                    <a:lstStyle/>
                    <a:p>
                      <a:pPr algn="l">
                        <a:lnSpc>
                          <a:spcPts val="3080"/>
                        </a:lnSpc>
                        <a:defRPr/>
                      </a:pPr>
                      <a:r>
                        <a:rPr lang="en-US" sz="2200">
                          <a:solidFill>
                            <a:srgbClr val="000000"/>
                          </a:solidFill>
                          <a:latin typeface="Telegraf"/>
                        </a:rPr>
                        <a:t>Input</a:t>
                      </a:r>
                      <a:endParaRPr lang="en-US" sz="1100"/>
                    </a:p>
                  </a:txBody>
                  <a:tcPr marL="190500" marR="190500" marT="190500" marB="190500" anchor="ctr">
                    <a:lnL cmpd="sng" algn="ctr" cap="flat" w="76200">
                      <a:solidFill>
                        <a:srgbClr val="000000"/>
                      </a:solidFill>
                      <a:prstDash val="solid"/>
                      <a:round/>
                      <a:headEnd type="none" w="med" len="med"/>
                      <a:tailEnd type="none" w="med" len="med"/>
                    </a:lnL>
                    <a:lnR cmpd="sng" algn="ctr" cap="flat" w="76200">
                      <a:solidFill>
                        <a:srgbClr val="000000"/>
                      </a:solidFill>
                      <a:prstDash val="solid"/>
                      <a:round/>
                      <a:headEnd type="none" w="med" len="med"/>
                      <a:tailEnd type="none" w="med" len="med"/>
                    </a:lnR>
                    <a:lnT cmpd="sng" algn="ctr" cap="flat" w="76200">
                      <a:solidFill>
                        <a:srgbClr val="000000"/>
                      </a:solidFill>
                      <a:prstDash val="solid"/>
                      <a:round/>
                      <a:headEnd type="none" w="med" len="med"/>
                      <a:tailEnd type="none" w="med" len="med"/>
                    </a:lnT>
                    <a:lnB cmpd="sng" algn="ctr" cap="flat" w="76200">
                      <a:solidFill>
                        <a:srgbClr val="000000"/>
                      </a:solidFill>
                      <a:prstDash val="solid"/>
                      <a:round/>
                      <a:headEnd type="none" w="med" len="med"/>
                      <a:tailEnd type="none" w="med" len="med"/>
                    </a:lnB>
                  </a:tcPr>
                </a:tc>
              </a:tr>
              <a:tr h="904159">
                <a:tc>
                  <a:txBody>
                    <a:bodyPr anchor="t" rtlCol="false"/>
                    <a:lstStyle/>
                    <a:p>
                      <a:pPr algn="l">
                        <a:lnSpc>
                          <a:spcPts val="3080"/>
                        </a:lnSpc>
                        <a:defRPr/>
                      </a:pPr>
                      <a:r>
                        <a:rPr lang="en-US" sz="2200">
                          <a:solidFill>
                            <a:srgbClr val="000000"/>
                          </a:solidFill>
                          <a:latin typeface="Telegraf"/>
                        </a:rPr>
                        <a:t>BTC-2017min.csv</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76200">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80"/>
                        </a:lnSpc>
                        <a:defRPr/>
                      </a:pPr>
                      <a:r>
                        <a:rPr lang="en-US" sz="2200">
                          <a:solidFill>
                            <a:srgbClr val="000000"/>
                          </a:solidFill>
                          <a:latin typeface="Telegraf"/>
                        </a:rPr>
                        <a:t>1 minute historical data of year 2017</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76200">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884922">
                <a:tc>
                  <a:txBody>
                    <a:bodyPr anchor="t" rtlCol="false"/>
                    <a:lstStyle/>
                    <a:p>
                      <a:pPr algn="l">
                        <a:lnSpc>
                          <a:spcPts val="3080"/>
                        </a:lnSpc>
                        <a:defRPr/>
                      </a:pPr>
                      <a:r>
                        <a:rPr lang="en-US" sz="2200">
                          <a:solidFill>
                            <a:srgbClr val="000000"/>
                          </a:solidFill>
                          <a:latin typeface="Telegraf"/>
                        </a:rPr>
                        <a:t>BTC-2018min.csv</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80"/>
                        </a:lnSpc>
                        <a:defRPr/>
                      </a:pPr>
                      <a:r>
                        <a:rPr lang="en-US" sz="2200">
                          <a:solidFill>
                            <a:srgbClr val="000000"/>
                          </a:solidFill>
                          <a:latin typeface="Telegraf"/>
                        </a:rPr>
                        <a:t>1 minute historical data of year 2018</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884922">
                <a:tc>
                  <a:txBody>
                    <a:bodyPr anchor="t" rtlCol="false"/>
                    <a:lstStyle/>
                    <a:p>
                      <a:pPr algn="l">
                        <a:lnSpc>
                          <a:spcPts val="3080"/>
                        </a:lnSpc>
                        <a:defRPr/>
                      </a:pPr>
                      <a:r>
                        <a:rPr lang="en-US" sz="2200">
                          <a:solidFill>
                            <a:srgbClr val="000000"/>
                          </a:solidFill>
                          <a:latin typeface="Telegraf"/>
                        </a:rPr>
                        <a:t>BTC-2019min.csv</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80"/>
                        </a:lnSpc>
                        <a:defRPr/>
                      </a:pPr>
                      <a:r>
                        <a:rPr lang="en-US" sz="2200">
                          <a:solidFill>
                            <a:srgbClr val="000000"/>
                          </a:solidFill>
                          <a:latin typeface="Telegraf"/>
                        </a:rPr>
                        <a:t>1 minute historical data of year 2019</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884922">
                <a:tc>
                  <a:txBody>
                    <a:bodyPr anchor="t" rtlCol="false"/>
                    <a:lstStyle/>
                    <a:p>
                      <a:pPr algn="l">
                        <a:lnSpc>
                          <a:spcPts val="3080"/>
                        </a:lnSpc>
                        <a:defRPr/>
                      </a:pPr>
                      <a:r>
                        <a:rPr lang="en-US" sz="2200">
                          <a:solidFill>
                            <a:srgbClr val="000000"/>
                          </a:solidFill>
                          <a:latin typeface="Telegraf"/>
                        </a:rPr>
                        <a:t>BTC-2020min.csv</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80"/>
                        </a:lnSpc>
                        <a:defRPr/>
                      </a:pPr>
                      <a:r>
                        <a:rPr lang="en-US" sz="2200">
                          <a:solidFill>
                            <a:srgbClr val="000000"/>
                          </a:solidFill>
                          <a:latin typeface="Telegraf"/>
                        </a:rPr>
                        <a:t>1 minute historical data of year 2020</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884922">
                <a:tc>
                  <a:txBody>
                    <a:bodyPr anchor="t" rtlCol="false"/>
                    <a:lstStyle/>
                    <a:p>
                      <a:pPr algn="l">
                        <a:lnSpc>
                          <a:spcPts val="3080"/>
                        </a:lnSpc>
                        <a:defRPr/>
                      </a:pPr>
                      <a:r>
                        <a:rPr lang="en-US" sz="2200">
                          <a:solidFill>
                            <a:srgbClr val="000000"/>
                          </a:solidFill>
                          <a:latin typeface="Telegraf"/>
                        </a:rPr>
                        <a:t>BTC-2021min.csv</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80"/>
                        </a:lnSpc>
                        <a:defRPr/>
                      </a:pPr>
                      <a:r>
                        <a:rPr lang="en-US" sz="2200">
                          <a:solidFill>
                            <a:srgbClr val="000000"/>
                          </a:solidFill>
                          <a:latin typeface="Telegraf"/>
                        </a:rPr>
                        <a:t>1 minute historical data of year 2021</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bl>
          </a:graphicData>
        </a:graphic>
      </p:graphicFrame>
      <p:sp>
        <p:nvSpPr>
          <p:cNvPr name="TextBox 5" id="5"/>
          <p:cNvSpPr txBox="true"/>
          <p:nvPr/>
        </p:nvSpPr>
        <p:spPr>
          <a:xfrm rot="0">
            <a:off x="1154175" y="8815127"/>
            <a:ext cx="15032393" cy="407569"/>
          </a:xfrm>
          <a:prstGeom prst="rect">
            <a:avLst/>
          </a:prstGeom>
        </p:spPr>
        <p:txBody>
          <a:bodyPr anchor="t" rtlCol="false" tIns="0" lIns="0" bIns="0" rIns="0">
            <a:spAutoFit/>
          </a:bodyPr>
          <a:lstStyle/>
          <a:p>
            <a:pPr algn="l" marL="432207" indent="-216103" lvl="1">
              <a:lnSpc>
                <a:spcPts val="3243"/>
              </a:lnSpc>
              <a:buFont typeface="Arial"/>
              <a:buChar char="•"/>
            </a:pPr>
            <a:r>
              <a:rPr lang="en-US" sz="2001">
                <a:solidFill>
                  <a:srgbClr val="000000"/>
                </a:solidFill>
                <a:latin typeface="Telegraf"/>
              </a:rPr>
              <a:t>Data Source: </a:t>
            </a:r>
            <a:r>
              <a:rPr lang="en-US" sz="2001" u="sng">
                <a:solidFill>
                  <a:srgbClr val="000000"/>
                </a:solidFill>
                <a:latin typeface="Telegraf"/>
                <a:hlinkClick r:id="rId3" tooltip="https://www.kaggle.com/datasets/prasoonkottarathil/btcinusd?select=BTC-2018min.csv"/>
              </a:rPr>
              <a:t>https://www.kaggle.com/datasets/prasoonkottarathil/btcinusd?select=BTC-2018min.csv</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1758980" y="3175310"/>
            <a:ext cx="2668682" cy="784022"/>
            <a:chOff x="0" y="0"/>
            <a:chExt cx="702863" cy="206491"/>
          </a:xfrm>
        </p:grpSpPr>
        <p:sp>
          <p:nvSpPr>
            <p:cNvPr name="Freeform 3" id="3"/>
            <p:cNvSpPr/>
            <p:nvPr/>
          </p:nvSpPr>
          <p:spPr>
            <a:xfrm flipH="false" flipV="false" rot="0">
              <a:off x="0" y="0"/>
              <a:ext cx="702863" cy="206491"/>
            </a:xfrm>
            <a:custGeom>
              <a:avLst/>
              <a:gdLst/>
              <a:ahLst/>
              <a:cxnLst/>
              <a:rect r="r" b="b" t="t" l="l"/>
              <a:pathLst>
                <a:path h="206491" w="702863">
                  <a:moveTo>
                    <a:pt x="0" y="0"/>
                  </a:moveTo>
                  <a:lnTo>
                    <a:pt x="702863" y="0"/>
                  </a:lnTo>
                  <a:lnTo>
                    <a:pt x="702863" y="206491"/>
                  </a:lnTo>
                  <a:lnTo>
                    <a:pt x="0" y="206491"/>
                  </a:lnTo>
                  <a:close/>
                </a:path>
              </a:pathLst>
            </a:custGeom>
            <a:solidFill>
              <a:srgbClr val="000000">
                <a:alpha val="0"/>
              </a:srgbClr>
            </a:solidFill>
            <a:ln w="19050" cap="sq">
              <a:solidFill>
                <a:srgbClr val="000000"/>
              </a:solidFill>
              <a:prstDash val="solid"/>
              <a:miter/>
            </a:ln>
          </p:spPr>
        </p:sp>
        <p:sp>
          <p:nvSpPr>
            <p:cNvPr name="TextBox 4" id="4"/>
            <p:cNvSpPr txBox="true"/>
            <p:nvPr/>
          </p:nvSpPr>
          <p:spPr>
            <a:xfrm>
              <a:off x="0" y="-123825"/>
              <a:ext cx="702863" cy="330316"/>
            </a:xfrm>
            <a:prstGeom prst="rect">
              <a:avLst/>
            </a:prstGeom>
          </p:spPr>
          <p:txBody>
            <a:bodyPr anchor="ctr" rtlCol="false" tIns="50800" lIns="50800" bIns="50800" rIns="50800"/>
            <a:lstStyle/>
            <a:p>
              <a:pPr algn="ctr" marL="0" indent="0" lvl="1">
                <a:lnSpc>
                  <a:spcPts val="3888"/>
                </a:lnSpc>
                <a:spcBef>
                  <a:spcPct val="0"/>
                </a:spcBef>
              </a:pPr>
              <a:r>
                <a:rPr lang="en-US" sz="2400">
                  <a:solidFill>
                    <a:srgbClr val="000000"/>
                  </a:solidFill>
                  <a:latin typeface="Telegraf Bold"/>
                </a:rPr>
                <a:t>Models</a:t>
              </a:r>
            </a:p>
          </p:txBody>
        </p:sp>
      </p:grpSp>
      <p:sp>
        <p:nvSpPr>
          <p:cNvPr name="TextBox 5" id="5"/>
          <p:cNvSpPr txBox="true"/>
          <p:nvPr/>
        </p:nvSpPr>
        <p:spPr>
          <a:xfrm rot="0">
            <a:off x="1758980" y="4302057"/>
            <a:ext cx="8105145" cy="1453134"/>
          </a:xfrm>
          <a:prstGeom prst="rect">
            <a:avLst/>
          </a:prstGeom>
        </p:spPr>
        <p:txBody>
          <a:bodyPr anchor="t" rtlCol="false" tIns="0" lIns="0" bIns="0" rIns="0">
            <a:spAutoFit/>
          </a:bodyPr>
          <a:lstStyle/>
          <a:p>
            <a:pPr algn="l" marL="518160" indent="-259080" lvl="1">
              <a:lnSpc>
                <a:spcPts val="3888"/>
              </a:lnSpc>
              <a:buFont typeface="Arial"/>
              <a:buChar char="•"/>
            </a:pPr>
            <a:r>
              <a:rPr lang="en-US" sz="2400">
                <a:solidFill>
                  <a:srgbClr val="000000"/>
                </a:solidFill>
                <a:latin typeface="Telegraf"/>
              </a:rPr>
              <a:t>LSTM (Long Short-Term Memory)</a:t>
            </a:r>
          </a:p>
          <a:p>
            <a:pPr algn="l" marL="518160" indent="-259080" lvl="1">
              <a:lnSpc>
                <a:spcPts val="3888"/>
              </a:lnSpc>
              <a:buFont typeface="Arial"/>
              <a:buChar char="•"/>
            </a:pPr>
            <a:r>
              <a:rPr lang="en-US" sz="2400">
                <a:solidFill>
                  <a:srgbClr val="000000"/>
                </a:solidFill>
                <a:latin typeface="Telegraf"/>
              </a:rPr>
              <a:t>GRU (Gated Recurrent Units)</a:t>
            </a:r>
          </a:p>
          <a:p>
            <a:pPr algn="l" marL="518160" indent="-259080" lvl="1">
              <a:lnSpc>
                <a:spcPts val="3888"/>
              </a:lnSpc>
              <a:buFont typeface="Arial"/>
              <a:buChar char="•"/>
            </a:pPr>
            <a:r>
              <a:rPr lang="en-US" sz="2400">
                <a:solidFill>
                  <a:srgbClr val="000000"/>
                </a:solidFill>
                <a:latin typeface="Telegraf"/>
              </a:rPr>
              <a:t>Bidirectional LSTM (Bi-LSTM)</a:t>
            </a:r>
          </a:p>
        </p:txBody>
      </p:sp>
      <p:sp>
        <p:nvSpPr>
          <p:cNvPr name="TextBox 6" id="6"/>
          <p:cNvSpPr txBox="true"/>
          <p:nvPr/>
        </p:nvSpPr>
        <p:spPr>
          <a:xfrm rot="0">
            <a:off x="1758980" y="6990016"/>
            <a:ext cx="8105145" cy="1938909"/>
          </a:xfrm>
          <a:prstGeom prst="rect">
            <a:avLst/>
          </a:prstGeom>
        </p:spPr>
        <p:txBody>
          <a:bodyPr anchor="t" rtlCol="false" tIns="0" lIns="0" bIns="0" rIns="0">
            <a:spAutoFit/>
          </a:bodyPr>
          <a:lstStyle/>
          <a:p>
            <a:pPr algn="l" marL="518160" indent="-259080" lvl="1">
              <a:lnSpc>
                <a:spcPts val="3888"/>
              </a:lnSpc>
              <a:buFont typeface="Arial"/>
              <a:buChar char="•"/>
            </a:pPr>
            <a:r>
              <a:rPr lang="en-US" sz="2400">
                <a:solidFill>
                  <a:srgbClr val="000000"/>
                </a:solidFill>
                <a:latin typeface="Telegraf"/>
              </a:rPr>
              <a:t>We’ve developed these models using features - index, values.</a:t>
            </a:r>
          </a:p>
          <a:p>
            <a:pPr algn="l" marL="518160" indent="-259080" lvl="1">
              <a:lnSpc>
                <a:spcPts val="3888"/>
              </a:lnSpc>
              <a:buFont typeface="Arial"/>
              <a:buChar char="•"/>
            </a:pPr>
            <a:r>
              <a:rPr lang="en-US" sz="2400">
                <a:solidFill>
                  <a:srgbClr val="000000"/>
                </a:solidFill>
                <a:latin typeface="Telegraf"/>
              </a:rPr>
              <a:t>80% training data &amp; 20% test data</a:t>
            </a:r>
          </a:p>
          <a:p>
            <a:pPr algn="l">
              <a:lnSpc>
                <a:spcPts val="3888"/>
              </a:lnSpc>
            </a:pPr>
          </a:p>
        </p:txBody>
      </p:sp>
      <p:sp>
        <p:nvSpPr>
          <p:cNvPr name="TextBox 7" id="7"/>
          <p:cNvSpPr txBox="true"/>
          <p:nvPr/>
        </p:nvSpPr>
        <p:spPr>
          <a:xfrm rot="0">
            <a:off x="1758980" y="749785"/>
            <a:ext cx="9103417" cy="1958975"/>
          </a:xfrm>
          <a:prstGeom prst="rect">
            <a:avLst/>
          </a:prstGeom>
        </p:spPr>
        <p:txBody>
          <a:bodyPr anchor="t" rtlCol="false" tIns="0" lIns="0" bIns="0" rIns="0">
            <a:spAutoFit/>
          </a:bodyPr>
          <a:lstStyle/>
          <a:p>
            <a:pPr algn="l">
              <a:lnSpc>
                <a:spcPts val="6999"/>
              </a:lnSpc>
            </a:pPr>
            <a:r>
              <a:rPr lang="en-US" sz="6999" spc="342">
                <a:solidFill>
                  <a:srgbClr val="290606"/>
                </a:solidFill>
                <a:latin typeface="Cheddar"/>
              </a:rPr>
              <a:t>MODEL SELECTION AND TRAINING</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388625" y="4155435"/>
            <a:ext cx="19065250" cy="5244025"/>
            <a:chOff x="0" y="0"/>
            <a:chExt cx="5021300" cy="1381142"/>
          </a:xfrm>
        </p:grpSpPr>
        <p:sp>
          <p:nvSpPr>
            <p:cNvPr name="Freeform 3" id="3"/>
            <p:cNvSpPr/>
            <p:nvPr/>
          </p:nvSpPr>
          <p:spPr>
            <a:xfrm flipH="false" flipV="false" rot="0">
              <a:off x="0" y="0"/>
              <a:ext cx="5021300" cy="1381142"/>
            </a:xfrm>
            <a:custGeom>
              <a:avLst/>
              <a:gdLst/>
              <a:ahLst/>
              <a:cxnLst/>
              <a:rect r="r" b="b" t="t" l="l"/>
              <a:pathLst>
                <a:path h="1381142" w="5021300">
                  <a:moveTo>
                    <a:pt x="8121" y="0"/>
                  </a:moveTo>
                  <a:lnTo>
                    <a:pt x="5013179" y="0"/>
                  </a:lnTo>
                  <a:cubicBezTo>
                    <a:pt x="5015333" y="0"/>
                    <a:pt x="5017399" y="856"/>
                    <a:pt x="5018922" y="2379"/>
                  </a:cubicBezTo>
                  <a:cubicBezTo>
                    <a:pt x="5020445" y="3902"/>
                    <a:pt x="5021300" y="5968"/>
                    <a:pt x="5021300" y="8121"/>
                  </a:cubicBezTo>
                  <a:lnTo>
                    <a:pt x="5021300" y="1373021"/>
                  </a:lnTo>
                  <a:cubicBezTo>
                    <a:pt x="5021300" y="1375175"/>
                    <a:pt x="5020445" y="1377241"/>
                    <a:pt x="5018922" y="1378764"/>
                  </a:cubicBezTo>
                  <a:cubicBezTo>
                    <a:pt x="5017399" y="1380287"/>
                    <a:pt x="5015333" y="1381142"/>
                    <a:pt x="5013179" y="1381142"/>
                  </a:cubicBezTo>
                  <a:lnTo>
                    <a:pt x="8121" y="1381142"/>
                  </a:lnTo>
                  <a:cubicBezTo>
                    <a:pt x="5968" y="1381142"/>
                    <a:pt x="3902" y="1380287"/>
                    <a:pt x="2379" y="1378764"/>
                  </a:cubicBezTo>
                  <a:cubicBezTo>
                    <a:pt x="856" y="1377241"/>
                    <a:pt x="0" y="1375175"/>
                    <a:pt x="0" y="1373021"/>
                  </a:cubicBezTo>
                  <a:lnTo>
                    <a:pt x="0" y="8121"/>
                  </a:lnTo>
                  <a:cubicBezTo>
                    <a:pt x="0" y="5968"/>
                    <a:pt x="856" y="3902"/>
                    <a:pt x="2379" y="2379"/>
                  </a:cubicBezTo>
                  <a:cubicBezTo>
                    <a:pt x="3902" y="856"/>
                    <a:pt x="5968" y="0"/>
                    <a:pt x="8121" y="0"/>
                  </a:cubicBezTo>
                  <a:close/>
                </a:path>
              </a:pathLst>
            </a:custGeom>
            <a:solidFill>
              <a:srgbClr val="02B676">
                <a:alpha val="14902"/>
              </a:srgbClr>
            </a:solidFill>
          </p:spPr>
        </p:sp>
        <p:sp>
          <p:nvSpPr>
            <p:cNvPr name="TextBox 4" id="4"/>
            <p:cNvSpPr txBox="true"/>
            <p:nvPr/>
          </p:nvSpPr>
          <p:spPr>
            <a:xfrm>
              <a:off x="0" y="-9525"/>
              <a:ext cx="5021300" cy="1390667"/>
            </a:xfrm>
            <a:prstGeom prst="rect">
              <a:avLst/>
            </a:prstGeom>
          </p:spPr>
          <p:txBody>
            <a:bodyPr anchor="ctr" rtlCol="false" tIns="50800" lIns="50800" bIns="50800" rIns="50800"/>
            <a:lstStyle/>
            <a:p>
              <a:pPr algn="ctr">
                <a:lnSpc>
                  <a:spcPts val="2266"/>
                </a:lnSpc>
              </a:pPr>
            </a:p>
            <a:p>
              <a:pPr algn="ctr">
                <a:lnSpc>
                  <a:spcPts val="2266"/>
                </a:lnSpc>
              </a:pPr>
            </a:p>
          </p:txBody>
        </p:sp>
      </p:grpSp>
      <p:sp>
        <p:nvSpPr>
          <p:cNvPr name="TextBox 5" id="5"/>
          <p:cNvSpPr txBox="true"/>
          <p:nvPr/>
        </p:nvSpPr>
        <p:spPr>
          <a:xfrm rot="0">
            <a:off x="1758980" y="749785"/>
            <a:ext cx="8115300" cy="1073150"/>
          </a:xfrm>
          <a:prstGeom prst="rect">
            <a:avLst/>
          </a:prstGeom>
        </p:spPr>
        <p:txBody>
          <a:bodyPr anchor="t" rtlCol="false" tIns="0" lIns="0" bIns="0" rIns="0">
            <a:spAutoFit/>
          </a:bodyPr>
          <a:lstStyle/>
          <a:p>
            <a:pPr algn="l">
              <a:lnSpc>
                <a:spcPts val="6999"/>
              </a:lnSpc>
            </a:pPr>
            <a:r>
              <a:rPr lang="en-US" sz="6999" spc="342">
                <a:solidFill>
                  <a:srgbClr val="290606"/>
                </a:solidFill>
                <a:latin typeface="Cheddar"/>
              </a:rPr>
              <a:t>MODELS</a:t>
            </a:r>
          </a:p>
        </p:txBody>
      </p:sp>
      <p:grpSp>
        <p:nvGrpSpPr>
          <p:cNvPr name="Group 6" id="6"/>
          <p:cNvGrpSpPr/>
          <p:nvPr/>
        </p:nvGrpSpPr>
        <p:grpSpPr>
          <a:xfrm rot="0">
            <a:off x="3373604" y="3080235"/>
            <a:ext cx="1306762" cy="1306762"/>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112566" y="0"/>
                  </a:moveTo>
                  <a:lnTo>
                    <a:pt x="700234" y="0"/>
                  </a:lnTo>
                  <a:cubicBezTo>
                    <a:pt x="762403" y="0"/>
                    <a:pt x="812800" y="50397"/>
                    <a:pt x="812800" y="112566"/>
                  </a:cubicBezTo>
                  <a:lnTo>
                    <a:pt x="812800" y="700234"/>
                  </a:lnTo>
                  <a:cubicBezTo>
                    <a:pt x="812800" y="762403"/>
                    <a:pt x="762403" y="812800"/>
                    <a:pt x="700234" y="812800"/>
                  </a:cubicBezTo>
                  <a:lnTo>
                    <a:pt x="112566" y="812800"/>
                  </a:lnTo>
                  <a:cubicBezTo>
                    <a:pt x="50397" y="812800"/>
                    <a:pt x="0" y="762403"/>
                    <a:pt x="0" y="700234"/>
                  </a:cubicBezTo>
                  <a:lnTo>
                    <a:pt x="0" y="112566"/>
                  </a:lnTo>
                  <a:cubicBezTo>
                    <a:pt x="0" y="50397"/>
                    <a:pt x="50397" y="0"/>
                    <a:pt x="112566" y="0"/>
                  </a:cubicBezTo>
                  <a:close/>
                </a:path>
              </a:pathLst>
            </a:custGeom>
            <a:solidFill>
              <a:srgbClr val="02B676"/>
            </a:solidFill>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5150"/>
                </a:lnSpc>
              </a:pPr>
              <a:r>
                <a:rPr lang="en-US" sz="5000" spc="355">
                  <a:solidFill>
                    <a:srgbClr val="FDF8F8"/>
                  </a:solidFill>
                  <a:latin typeface="Cheddar"/>
                </a:rPr>
                <a:t>01</a:t>
              </a:r>
            </a:p>
          </p:txBody>
        </p:sp>
      </p:grpSp>
      <p:grpSp>
        <p:nvGrpSpPr>
          <p:cNvPr name="Group 9" id="9"/>
          <p:cNvGrpSpPr/>
          <p:nvPr/>
        </p:nvGrpSpPr>
        <p:grpSpPr>
          <a:xfrm rot="0">
            <a:off x="8554444" y="3080235"/>
            <a:ext cx="1306762" cy="1306762"/>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112566" y="0"/>
                  </a:moveTo>
                  <a:lnTo>
                    <a:pt x="700234" y="0"/>
                  </a:lnTo>
                  <a:cubicBezTo>
                    <a:pt x="762403" y="0"/>
                    <a:pt x="812800" y="50397"/>
                    <a:pt x="812800" y="112566"/>
                  </a:cubicBezTo>
                  <a:lnTo>
                    <a:pt x="812800" y="700234"/>
                  </a:lnTo>
                  <a:cubicBezTo>
                    <a:pt x="812800" y="762403"/>
                    <a:pt x="762403" y="812800"/>
                    <a:pt x="700234" y="812800"/>
                  </a:cubicBezTo>
                  <a:lnTo>
                    <a:pt x="112566" y="812800"/>
                  </a:lnTo>
                  <a:cubicBezTo>
                    <a:pt x="50397" y="812800"/>
                    <a:pt x="0" y="762403"/>
                    <a:pt x="0" y="700234"/>
                  </a:cubicBezTo>
                  <a:lnTo>
                    <a:pt x="0" y="112566"/>
                  </a:lnTo>
                  <a:cubicBezTo>
                    <a:pt x="0" y="50397"/>
                    <a:pt x="50397" y="0"/>
                    <a:pt x="112566" y="0"/>
                  </a:cubicBezTo>
                  <a:close/>
                </a:path>
              </a:pathLst>
            </a:custGeom>
            <a:solidFill>
              <a:srgbClr val="02B676"/>
            </a:solidFill>
          </p:spPr>
        </p:sp>
        <p:sp>
          <p:nvSpPr>
            <p:cNvPr name="TextBox 11" id="11"/>
            <p:cNvSpPr txBox="true"/>
            <p:nvPr/>
          </p:nvSpPr>
          <p:spPr>
            <a:xfrm>
              <a:off x="0" y="-28575"/>
              <a:ext cx="812800" cy="841375"/>
            </a:xfrm>
            <a:prstGeom prst="rect">
              <a:avLst/>
            </a:prstGeom>
          </p:spPr>
          <p:txBody>
            <a:bodyPr anchor="ctr" rtlCol="false" tIns="50800" lIns="50800" bIns="50800" rIns="50800"/>
            <a:lstStyle/>
            <a:p>
              <a:pPr algn="ctr">
                <a:lnSpc>
                  <a:spcPts val="5150"/>
                </a:lnSpc>
              </a:pPr>
              <a:r>
                <a:rPr lang="en-US" sz="5000" spc="355">
                  <a:solidFill>
                    <a:srgbClr val="FDF8F8"/>
                  </a:solidFill>
                  <a:latin typeface="Cheddar Bold"/>
                </a:rPr>
                <a:t>02</a:t>
              </a:r>
            </a:p>
          </p:txBody>
        </p:sp>
      </p:grpSp>
      <p:grpSp>
        <p:nvGrpSpPr>
          <p:cNvPr name="Group 12" id="12"/>
          <p:cNvGrpSpPr/>
          <p:nvPr/>
        </p:nvGrpSpPr>
        <p:grpSpPr>
          <a:xfrm rot="0">
            <a:off x="13734957" y="3080235"/>
            <a:ext cx="1306762" cy="1306762"/>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112566" y="0"/>
                  </a:moveTo>
                  <a:lnTo>
                    <a:pt x="700234" y="0"/>
                  </a:lnTo>
                  <a:cubicBezTo>
                    <a:pt x="762403" y="0"/>
                    <a:pt x="812800" y="50397"/>
                    <a:pt x="812800" y="112566"/>
                  </a:cubicBezTo>
                  <a:lnTo>
                    <a:pt x="812800" y="700234"/>
                  </a:lnTo>
                  <a:cubicBezTo>
                    <a:pt x="812800" y="762403"/>
                    <a:pt x="762403" y="812800"/>
                    <a:pt x="700234" y="812800"/>
                  </a:cubicBezTo>
                  <a:lnTo>
                    <a:pt x="112566" y="812800"/>
                  </a:lnTo>
                  <a:cubicBezTo>
                    <a:pt x="50397" y="812800"/>
                    <a:pt x="0" y="762403"/>
                    <a:pt x="0" y="700234"/>
                  </a:cubicBezTo>
                  <a:lnTo>
                    <a:pt x="0" y="112566"/>
                  </a:lnTo>
                  <a:cubicBezTo>
                    <a:pt x="0" y="50397"/>
                    <a:pt x="50397" y="0"/>
                    <a:pt x="112566" y="0"/>
                  </a:cubicBezTo>
                  <a:close/>
                </a:path>
              </a:pathLst>
            </a:custGeom>
            <a:solidFill>
              <a:srgbClr val="02B676"/>
            </a:solidFill>
          </p:spPr>
        </p:sp>
        <p:sp>
          <p:nvSpPr>
            <p:cNvPr name="TextBox 14" id="14"/>
            <p:cNvSpPr txBox="true"/>
            <p:nvPr/>
          </p:nvSpPr>
          <p:spPr>
            <a:xfrm>
              <a:off x="0" y="-28575"/>
              <a:ext cx="812800" cy="841375"/>
            </a:xfrm>
            <a:prstGeom prst="rect">
              <a:avLst/>
            </a:prstGeom>
          </p:spPr>
          <p:txBody>
            <a:bodyPr anchor="ctr" rtlCol="false" tIns="50800" lIns="50800" bIns="50800" rIns="50800"/>
            <a:lstStyle/>
            <a:p>
              <a:pPr algn="ctr">
                <a:lnSpc>
                  <a:spcPts val="5150"/>
                </a:lnSpc>
              </a:pPr>
              <a:r>
                <a:rPr lang="en-US" sz="5000" spc="355">
                  <a:solidFill>
                    <a:srgbClr val="FDF8F8"/>
                  </a:solidFill>
                  <a:latin typeface="Cheddar Bold"/>
                </a:rPr>
                <a:t>03</a:t>
              </a:r>
            </a:p>
          </p:txBody>
        </p:sp>
      </p:grpSp>
      <p:sp>
        <p:nvSpPr>
          <p:cNvPr name="TextBox 15" id="15"/>
          <p:cNvSpPr txBox="true"/>
          <p:nvPr/>
        </p:nvSpPr>
        <p:spPr>
          <a:xfrm rot="0">
            <a:off x="1758980" y="5546890"/>
            <a:ext cx="4536011" cy="2352040"/>
          </a:xfrm>
          <a:prstGeom prst="rect">
            <a:avLst/>
          </a:prstGeom>
        </p:spPr>
        <p:txBody>
          <a:bodyPr anchor="t" rtlCol="false" tIns="0" lIns="0" bIns="0" rIns="0">
            <a:spAutoFit/>
          </a:bodyPr>
          <a:lstStyle/>
          <a:p>
            <a:pPr algn="l">
              <a:lnSpc>
                <a:spcPts val="3080"/>
              </a:lnSpc>
            </a:pPr>
            <a:r>
              <a:rPr lang="en-US" sz="2000">
                <a:solidFill>
                  <a:srgbClr val="290606"/>
                </a:solidFill>
                <a:latin typeface="Telegraf"/>
              </a:rPr>
              <a:t>Since LSTMs are built to retain long-term dependencies in time series data, they are particularly useful in financial markets where historical trends may have an impact on future prices.</a:t>
            </a:r>
          </a:p>
        </p:txBody>
      </p:sp>
      <p:sp>
        <p:nvSpPr>
          <p:cNvPr name="TextBox 16" id="16"/>
          <p:cNvSpPr txBox="true"/>
          <p:nvPr/>
        </p:nvSpPr>
        <p:spPr>
          <a:xfrm rot="0">
            <a:off x="12330066" y="5553802"/>
            <a:ext cx="4287647" cy="2352040"/>
          </a:xfrm>
          <a:prstGeom prst="rect">
            <a:avLst/>
          </a:prstGeom>
        </p:spPr>
        <p:txBody>
          <a:bodyPr anchor="t" rtlCol="false" tIns="0" lIns="0" bIns="0" rIns="0">
            <a:spAutoFit/>
          </a:bodyPr>
          <a:lstStyle/>
          <a:p>
            <a:pPr algn="l">
              <a:lnSpc>
                <a:spcPts val="3080"/>
              </a:lnSpc>
            </a:pPr>
            <a:r>
              <a:rPr lang="en-US" sz="2000">
                <a:solidFill>
                  <a:srgbClr val="290606"/>
                </a:solidFill>
                <a:latin typeface="Telegraf"/>
              </a:rPr>
              <a:t>Bidirectional LSTMs run inputs in two ways, one from past to future and another from future to past, essentially providing the model with all available information in the data at every point in time.</a:t>
            </a:r>
          </a:p>
        </p:txBody>
      </p:sp>
      <p:sp>
        <p:nvSpPr>
          <p:cNvPr name="TextBox 17" id="17"/>
          <p:cNvSpPr txBox="true"/>
          <p:nvPr/>
        </p:nvSpPr>
        <p:spPr>
          <a:xfrm rot="0">
            <a:off x="6966234" y="5546890"/>
            <a:ext cx="4490117" cy="3523615"/>
          </a:xfrm>
          <a:prstGeom prst="rect">
            <a:avLst/>
          </a:prstGeom>
        </p:spPr>
        <p:txBody>
          <a:bodyPr anchor="t" rtlCol="false" tIns="0" lIns="0" bIns="0" rIns="0">
            <a:spAutoFit/>
          </a:bodyPr>
          <a:lstStyle/>
          <a:p>
            <a:pPr algn="l">
              <a:lnSpc>
                <a:spcPts val="3080"/>
              </a:lnSpc>
            </a:pPr>
            <a:r>
              <a:rPr lang="en-US" sz="2000">
                <a:solidFill>
                  <a:srgbClr val="290606"/>
                </a:solidFill>
                <a:latin typeface="Telegraf"/>
              </a:rPr>
              <a:t>GRUs provide similar functionality as LSTMs but with fewer parameters. This makes them computationally more efficient and faster to train without a significant loss in performance, especially when multiple models or large datasets are involved in the forecasting.</a:t>
            </a:r>
          </a:p>
          <a:p>
            <a:pPr algn="l">
              <a:lnSpc>
                <a:spcPts val="3080"/>
              </a:lnSpc>
            </a:pPr>
          </a:p>
        </p:txBody>
      </p:sp>
      <p:sp>
        <p:nvSpPr>
          <p:cNvPr name="TextBox 18" id="18"/>
          <p:cNvSpPr txBox="true"/>
          <p:nvPr/>
        </p:nvSpPr>
        <p:spPr>
          <a:xfrm rot="0">
            <a:off x="2173881" y="4329847"/>
            <a:ext cx="3706208" cy="11239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heddar"/>
              </a:rPr>
              <a:t>LSTM (LONG SHORT-TERM MEMORY)</a:t>
            </a:r>
          </a:p>
        </p:txBody>
      </p:sp>
      <p:sp>
        <p:nvSpPr>
          <p:cNvPr name="TextBox 19" id="19"/>
          <p:cNvSpPr txBox="true"/>
          <p:nvPr/>
        </p:nvSpPr>
        <p:spPr>
          <a:xfrm rot="0">
            <a:off x="7433143" y="4329847"/>
            <a:ext cx="3549364" cy="11239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heddar"/>
              </a:rPr>
              <a:t>GRU (GATED RECURRENT UNITS)</a:t>
            </a:r>
          </a:p>
        </p:txBody>
      </p:sp>
      <p:sp>
        <p:nvSpPr>
          <p:cNvPr name="TextBox 20" id="20"/>
          <p:cNvSpPr txBox="true"/>
          <p:nvPr/>
        </p:nvSpPr>
        <p:spPr>
          <a:xfrm rot="0">
            <a:off x="12375865" y="4329847"/>
            <a:ext cx="4024945" cy="11239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heddar"/>
              </a:rPr>
              <a:t>BIDIRECTIONAL LSTM (BI-LSTM)</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9144000" y="2365799"/>
            <a:ext cx="7981384" cy="5447777"/>
            <a:chOff x="0" y="0"/>
            <a:chExt cx="2102093" cy="1434805"/>
          </a:xfrm>
        </p:grpSpPr>
        <p:sp>
          <p:nvSpPr>
            <p:cNvPr name="Freeform 3" id="3"/>
            <p:cNvSpPr/>
            <p:nvPr/>
          </p:nvSpPr>
          <p:spPr>
            <a:xfrm flipH="false" flipV="false" rot="0">
              <a:off x="0" y="0"/>
              <a:ext cx="2102093" cy="1434805"/>
            </a:xfrm>
            <a:custGeom>
              <a:avLst/>
              <a:gdLst/>
              <a:ahLst/>
              <a:cxnLst/>
              <a:rect r="r" b="b" t="t" l="l"/>
              <a:pathLst>
                <a:path h="1434805" w="2102093">
                  <a:moveTo>
                    <a:pt x="49470" y="0"/>
                  </a:moveTo>
                  <a:lnTo>
                    <a:pt x="2052623" y="0"/>
                  </a:lnTo>
                  <a:cubicBezTo>
                    <a:pt x="2065743" y="0"/>
                    <a:pt x="2078326" y="5212"/>
                    <a:pt x="2087604" y="14489"/>
                  </a:cubicBezTo>
                  <a:cubicBezTo>
                    <a:pt x="2096881" y="23767"/>
                    <a:pt x="2102093" y="36350"/>
                    <a:pt x="2102093" y="49470"/>
                  </a:cubicBezTo>
                  <a:lnTo>
                    <a:pt x="2102093" y="1385335"/>
                  </a:lnTo>
                  <a:cubicBezTo>
                    <a:pt x="2102093" y="1398456"/>
                    <a:pt x="2096881" y="1411039"/>
                    <a:pt x="2087604" y="1420316"/>
                  </a:cubicBezTo>
                  <a:cubicBezTo>
                    <a:pt x="2078326" y="1429593"/>
                    <a:pt x="2065743" y="1434805"/>
                    <a:pt x="2052623" y="1434805"/>
                  </a:cubicBezTo>
                  <a:lnTo>
                    <a:pt x="49470" y="1434805"/>
                  </a:lnTo>
                  <a:cubicBezTo>
                    <a:pt x="36350" y="1434805"/>
                    <a:pt x="23767" y="1429593"/>
                    <a:pt x="14489" y="1420316"/>
                  </a:cubicBezTo>
                  <a:cubicBezTo>
                    <a:pt x="5212" y="1411039"/>
                    <a:pt x="0" y="1398456"/>
                    <a:pt x="0" y="1385335"/>
                  </a:cubicBezTo>
                  <a:lnTo>
                    <a:pt x="0" y="49470"/>
                  </a:lnTo>
                  <a:cubicBezTo>
                    <a:pt x="0" y="36350"/>
                    <a:pt x="5212" y="23767"/>
                    <a:pt x="14489" y="14489"/>
                  </a:cubicBezTo>
                  <a:cubicBezTo>
                    <a:pt x="23767" y="5212"/>
                    <a:pt x="36350" y="0"/>
                    <a:pt x="49470" y="0"/>
                  </a:cubicBezTo>
                  <a:close/>
                </a:path>
              </a:pathLst>
            </a:custGeom>
            <a:solidFill>
              <a:srgbClr val="02B676"/>
            </a:solidFill>
          </p:spPr>
        </p:sp>
        <p:sp>
          <p:nvSpPr>
            <p:cNvPr name="TextBox 4" id="4"/>
            <p:cNvSpPr txBox="true"/>
            <p:nvPr/>
          </p:nvSpPr>
          <p:spPr>
            <a:xfrm>
              <a:off x="0" y="-161925"/>
              <a:ext cx="2102093" cy="1596730"/>
            </a:xfrm>
            <a:prstGeom prst="rect">
              <a:avLst/>
            </a:prstGeom>
          </p:spPr>
          <p:txBody>
            <a:bodyPr anchor="ctr" rtlCol="false" tIns="50800" lIns="50800" bIns="50800" rIns="50800"/>
            <a:lstStyle/>
            <a:p>
              <a:pPr algn="ctr">
                <a:lnSpc>
                  <a:spcPts val="7559"/>
                </a:lnSpc>
              </a:pPr>
              <a:r>
                <a:rPr lang="en-US" sz="5399">
                  <a:solidFill>
                    <a:srgbClr val="FFFFFF"/>
                  </a:solidFill>
                  <a:latin typeface="Telegraf Bold"/>
                </a:rPr>
                <a:t>Data Analysis and visualization</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1331763" y="1533075"/>
            <a:ext cx="3787633" cy="771806"/>
            <a:chOff x="0" y="0"/>
            <a:chExt cx="1737573" cy="354065"/>
          </a:xfrm>
        </p:grpSpPr>
        <p:sp>
          <p:nvSpPr>
            <p:cNvPr name="Freeform 3" id="3"/>
            <p:cNvSpPr/>
            <p:nvPr/>
          </p:nvSpPr>
          <p:spPr>
            <a:xfrm flipH="false" flipV="false" rot="0">
              <a:off x="0" y="0"/>
              <a:ext cx="1737573" cy="354065"/>
            </a:xfrm>
            <a:custGeom>
              <a:avLst/>
              <a:gdLst/>
              <a:ahLst/>
              <a:cxnLst/>
              <a:rect r="r" b="b" t="t" l="l"/>
              <a:pathLst>
                <a:path h="354065" w="1737573">
                  <a:moveTo>
                    <a:pt x="20440" y="0"/>
                  </a:moveTo>
                  <a:lnTo>
                    <a:pt x="1717133" y="0"/>
                  </a:lnTo>
                  <a:cubicBezTo>
                    <a:pt x="1722554" y="0"/>
                    <a:pt x="1727753" y="2153"/>
                    <a:pt x="1731587" y="5987"/>
                  </a:cubicBezTo>
                  <a:cubicBezTo>
                    <a:pt x="1735420" y="9820"/>
                    <a:pt x="1737573" y="15019"/>
                    <a:pt x="1737573" y="20440"/>
                  </a:cubicBezTo>
                  <a:lnTo>
                    <a:pt x="1737573" y="333625"/>
                  </a:lnTo>
                  <a:cubicBezTo>
                    <a:pt x="1737573" y="344914"/>
                    <a:pt x="1728422" y="354065"/>
                    <a:pt x="1717133" y="354065"/>
                  </a:cubicBezTo>
                  <a:lnTo>
                    <a:pt x="20440" y="354065"/>
                  </a:lnTo>
                  <a:cubicBezTo>
                    <a:pt x="15019" y="354065"/>
                    <a:pt x="9820" y="351912"/>
                    <a:pt x="5987" y="348079"/>
                  </a:cubicBezTo>
                  <a:cubicBezTo>
                    <a:pt x="2153" y="344245"/>
                    <a:pt x="0" y="339046"/>
                    <a:pt x="0" y="333625"/>
                  </a:cubicBezTo>
                  <a:lnTo>
                    <a:pt x="0" y="20440"/>
                  </a:lnTo>
                  <a:cubicBezTo>
                    <a:pt x="0" y="15019"/>
                    <a:pt x="2153" y="9820"/>
                    <a:pt x="5987" y="5987"/>
                  </a:cubicBezTo>
                  <a:cubicBezTo>
                    <a:pt x="9820" y="2153"/>
                    <a:pt x="15019" y="0"/>
                    <a:pt x="20440" y="0"/>
                  </a:cubicBezTo>
                  <a:close/>
                </a:path>
              </a:pathLst>
            </a:custGeom>
            <a:solidFill>
              <a:srgbClr val="02B676">
                <a:alpha val="69804"/>
              </a:srgbClr>
            </a:solidFill>
          </p:spPr>
        </p:sp>
        <p:sp>
          <p:nvSpPr>
            <p:cNvPr name="TextBox 4" id="4"/>
            <p:cNvSpPr txBox="true"/>
            <p:nvPr/>
          </p:nvSpPr>
          <p:spPr>
            <a:xfrm>
              <a:off x="0" y="-38100"/>
              <a:ext cx="1737573" cy="392165"/>
            </a:xfrm>
            <a:prstGeom prst="rect">
              <a:avLst/>
            </a:prstGeom>
          </p:spPr>
          <p:txBody>
            <a:bodyPr anchor="ctr" rtlCol="false" tIns="80497" lIns="80497" bIns="80497" rIns="80497"/>
            <a:lstStyle/>
            <a:p>
              <a:pPr algn="ctr">
                <a:lnSpc>
                  <a:spcPts val="3599"/>
                </a:lnSpc>
              </a:pPr>
              <a:r>
                <a:rPr lang="en-US" sz="2999" spc="-29">
                  <a:solidFill>
                    <a:srgbClr val="290606">
                      <a:alpha val="69804"/>
                    </a:srgbClr>
                  </a:solidFill>
                  <a:latin typeface="Telegraf Bold"/>
                </a:rPr>
                <a:t>2017</a:t>
              </a:r>
            </a:p>
          </p:txBody>
        </p:sp>
      </p:grpSp>
      <p:sp>
        <p:nvSpPr>
          <p:cNvPr name="Freeform 5" id="5"/>
          <p:cNvSpPr/>
          <p:nvPr/>
        </p:nvSpPr>
        <p:spPr>
          <a:xfrm flipH="false" flipV="false" rot="0">
            <a:off x="225685" y="2304881"/>
            <a:ext cx="5999790" cy="3079233"/>
          </a:xfrm>
          <a:custGeom>
            <a:avLst/>
            <a:gdLst/>
            <a:ahLst/>
            <a:cxnLst/>
            <a:rect r="r" b="b" t="t" l="l"/>
            <a:pathLst>
              <a:path h="3079233" w="5999790">
                <a:moveTo>
                  <a:pt x="0" y="0"/>
                </a:moveTo>
                <a:lnTo>
                  <a:pt x="5999790" y="0"/>
                </a:lnTo>
                <a:lnTo>
                  <a:pt x="5999790" y="3079233"/>
                </a:lnTo>
                <a:lnTo>
                  <a:pt x="0" y="3079233"/>
                </a:lnTo>
                <a:lnTo>
                  <a:pt x="0" y="0"/>
                </a:lnTo>
                <a:close/>
              </a:path>
            </a:pathLst>
          </a:custGeom>
          <a:blipFill>
            <a:blip r:embed="rId3"/>
            <a:stretch>
              <a:fillRect l="0" t="-3905" r="0" b="0"/>
            </a:stretch>
          </a:blipFill>
        </p:spPr>
      </p:sp>
      <p:grpSp>
        <p:nvGrpSpPr>
          <p:cNvPr name="Group 6" id="6"/>
          <p:cNvGrpSpPr/>
          <p:nvPr/>
        </p:nvGrpSpPr>
        <p:grpSpPr>
          <a:xfrm rot="0">
            <a:off x="13038160" y="1533075"/>
            <a:ext cx="3819446" cy="778289"/>
            <a:chOff x="0" y="0"/>
            <a:chExt cx="1737573" cy="354065"/>
          </a:xfrm>
        </p:grpSpPr>
        <p:sp>
          <p:nvSpPr>
            <p:cNvPr name="Freeform 7" id="7"/>
            <p:cNvSpPr/>
            <p:nvPr/>
          </p:nvSpPr>
          <p:spPr>
            <a:xfrm flipH="false" flipV="false" rot="0">
              <a:off x="0" y="0"/>
              <a:ext cx="1737573" cy="354065"/>
            </a:xfrm>
            <a:custGeom>
              <a:avLst/>
              <a:gdLst/>
              <a:ahLst/>
              <a:cxnLst/>
              <a:rect r="r" b="b" t="t" l="l"/>
              <a:pathLst>
                <a:path h="354065" w="1737573">
                  <a:moveTo>
                    <a:pt x="20270" y="0"/>
                  </a:moveTo>
                  <a:lnTo>
                    <a:pt x="1717304" y="0"/>
                  </a:lnTo>
                  <a:cubicBezTo>
                    <a:pt x="1722679" y="0"/>
                    <a:pt x="1727835" y="2136"/>
                    <a:pt x="1731636" y="5937"/>
                  </a:cubicBezTo>
                  <a:cubicBezTo>
                    <a:pt x="1735438" y="9738"/>
                    <a:pt x="1737573" y="14894"/>
                    <a:pt x="1737573" y="20270"/>
                  </a:cubicBezTo>
                  <a:lnTo>
                    <a:pt x="1737573" y="333796"/>
                  </a:lnTo>
                  <a:cubicBezTo>
                    <a:pt x="1737573" y="344990"/>
                    <a:pt x="1728498" y="354065"/>
                    <a:pt x="1717304" y="354065"/>
                  </a:cubicBezTo>
                  <a:lnTo>
                    <a:pt x="20270" y="354065"/>
                  </a:lnTo>
                  <a:cubicBezTo>
                    <a:pt x="14894" y="354065"/>
                    <a:pt x="9738" y="351930"/>
                    <a:pt x="5937" y="348129"/>
                  </a:cubicBezTo>
                  <a:cubicBezTo>
                    <a:pt x="2136" y="344327"/>
                    <a:pt x="0" y="339172"/>
                    <a:pt x="0" y="333796"/>
                  </a:cubicBezTo>
                  <a:lnTo>
                    <a:pt x="0" y="20270"/>
                  </a:lnTo>
                  <a:cubicBezTo>
                    <a:pt x="0" y="14894"/>
                    <a:pt x="2136" y="9738"/>
                    <a:pt x="5937" y="5937"/>
                  </a:cubicBezTo>
                  <a:cubicBezTo>
                    <a:pt x="9738" y="2136"/>
                    <a:pt x="14894" y="0"/>
                    <a:pt x="20270" y="0"/>
                  </a:cubicBezTo>
                  <a:close/>
                </a:path>
              </a:pathLst>
            </a:custGeom>
            <a:solidFill>
              <a:srgbClr val="02B676">
                <a:alpha val="69804"/>
              </a:srgbClr>
            </a:solidFill>
          </p:spPr>
        </p:sp>
        <p:sp>
          <p:nvSpPr>
            <p:cNvPr name="TextBox 8" id="8"/>
            <p:cNvSpPr txBox="true"/>
            <p:nvPr/>
          </p:nvSpPr>
          <p:spPr>
            <a:xfrm>
              <a:off x="0" y="-38100"/>
              <a:ext cx="1737573" cy="392165"/>
            </a:xfrm>
            <a:prstGeom prst="rect">
              <a:avLst/>
            </a:prstGeom>
          </p:spPr>
          <p:txBody>
            <a:bodyPr anchor="ctr" rtlCol="false" tIns="80497" lIns="80497" bIns="80497" rIns="80497"/>
            <a:lstStyle/>
            <a:p>
              <a:pPr algn="ctr">
                <a:lnSpc>
                  <a:spcPts val="3599"/>
                </a:lnSpc>
              </a:pPr>
              <a:r>
                <a:rPr lang="en-US" sz="2999" spc="-29">
                  <a:solidFill>
                    <a:srgbClr val="290606">
                      <a:alpha val="69804"/>
                    </a:srgbClr>
                  </a:solidFill>
                  <a:latin typeface="Telegraf Bold"/>
                </a:rPr>
                <a:t>2018</a:t>
              </a:r>
            </a:p>
          </p:txBody>
        </p:sp>
      </p:grpSp>
      <p:sp>
        <p:nvSpPr>
          <p:cNvPr name="Freeform 9" id="9"/>
          <p:cNvSpPr/>
          <p:nvPr/>
        </p:nvSpPr>
        <p:spPr>
          <a:xfrm flipH="false" flipV="false" rot="0">
            <a:off x="11909619" y="2311364"/>
            <a:ext cx="6076529" cy="3106549"/>
          </a:xfrm>
          <a:custGeom>
            <a:avLst/>
            <a:gdLst/>
            <a:ahLst/>
            <a:cxnLst/>
            <a:rect r="r" b="b" t="t" l="l"/>
            <a:pathLst>
              <a:path h="3106549" w="6076529">
                <a:moveTo>
                  <a:pt x="0" y="0"/>
                </a:moveTo>
                <a:lnTo>
                  <a:pt x="6076529" y="0"/>
                </a:lnTo>
                <a:lnTo>
                  <a:pt x="6076529" y="3106548"/>
                </a:lnTo>
                <a:lnTo>
                  <a:pt x="0" y="3106548"/>
                </a:lnTo>
                <a:lnTo>
                  <a:pt x="0" y="0"/>
                </a:lnTo>
                <a:close/>
              </a:path>
            </a:pathLst>
          </a:custGeom>
          <a:blipFill>
            <a:blip r:embed="rId4"/>
            <a:stretch>
              <a:fillRect l="0" t="-3387" r="0" b="0"/>
            </a:stretch>
          </a:blipFill>
        </p:spPr>
      </p:sp>
      <p:grpSp>
        <p:nvGrpSpPr>
          <p:cNvPr name="Group 10" id="10"/>
          <p:cNvGrpSpPr/>
          <p:nvPr/>
        </p:nvGrpSpPr>
        <p:grpSpPr>
          <a:xfrm rot="0">
            <a:off x="1331763" y="5827796"/>
            <a:ext cx="3787633" cy="771806"/>
            <a:chOff x="0" y="0"/>
            <a:chExt cx="1737573" cy="354065"/>
          </a:xfrm>
        </p:grpSpPr>
        <p:sp>
          <p:nvSpPr>
            <p:cNvPr name="Freeform 11" id="11"/>
            <p:cNvSpPr/>
            <p:nvPr/>
          </p:nvSpPr>
          <p:spPr>
            <a:xfrm flipH="false" flipV="false" rot="0">
              <a:off x="0" y="0"/>
              <a:ext cx="1737573" cy="354065"/>
            </a:xfrm>
            <a:custGeom>
              <a:avLst/>
              <a:gdLst/>
              <a:ahLst/>
              <a:cxnLst/>
              <a:rect r="r" b="b" t="t" l="l"/>
              <a:pathLst>
                <a:path h="354065" w="1737573">
                  <a:moveTo>
                    <a:pt x="20440" y="0"/>
                  </a:moveTo>
                  <a:lnTo>
                    <a:pt x="1717133" y="0"/>
                  </a:lnTo>
                  <a:cubicBezTo>
                    <a:pt x="1722554" y="0"/>
                    <a:pt x="1727753" y="2153"/>
                    <a:pt x="1731587" y="5987"/>
                  </a:cubicBezTo>
                  <a:cubicBezTo>
                    <a:pt x="1735420" y="9820"/>
                    <a:pt x="1737573" y="15019"/>
                    <a:pt x="1737573" y="20440"/>
                  </a:cubicBezTo>
                  <a:lnTo>
                    <a:pt x="1737573" y="333625"/>
                  </a:lnTo>
                  <a:cubicBezTo>
                    <a:pt x="1737573" y="344914"/>
                    <a:pt x="1728422" y="354065"/>
                    <a:pt x="1717133" y="354065"/>
                  </a:cubicBezTo>
                  <a:lnTo>
                    <a:pt x="20440" y="354065"/>
                  </a:lnTo>
                  <a:cubicBezTo>
                    <a:pt x="15019" y="354065"/>
                    <a:pt x="9820" y="351912"/>
                    <a:pt x="5987" y="348079"/>
                  </a:cubicBezTo>
                  <a:cubicBezTo>
                    <a:pt x="2153" y="344245"/>
                    <a:pt x="0" y="339046"/>
                    <a:pt x="0" y="333625"/>
                  </a:cubicBezTo>
                  <a:lnTo>
                    <a:pt x="0" y="20440"/>
                  </a:lnTo>
                  <a:cubicBezTo>
                    <a:pt x="0" y="15019"/>
                    <a:pt x="2153" y="9820"/>
                    <a:pt x="5987" y="5987"/>
                  </a:cubicBezTo>
                  <a:cubicBezTo>
                    <a:pt x="9820" y="2153"/>
                    <a:pt x="15019" y="0"/>
                    <a:pt x="20440" y="0"/>
                  </a:cubicBezTo>
                  <a:close/>
                </a:path>
              </a:pathLst>
            </a:custGeom>
            <a:solidFill>
              <a:srgbClr val="02B676">
                <a:alpha val="69804"/>
              </a:srgbClr>
            </a:solidFill>
          </p:spPr>
        </p:sp>
        <p:sp>
          <p:nvSpPr>
            <p:cNvPr name="TextBox 12" id="12"/>
            <p:cNvSpPr txBox="true"/>
            <p:nvPr/>
          </p:nvSpPr>
          <p:spPr>
            <a:xfrm>
              <a:off x="0" y="-38100"/>
              <a:ext cx="1737573" cy="392165"/>
            </a:xfrm>
            <a:prstGeom prst="rect">
              <a:avLst/>
            </a:prstGeom>
          </p:spPr>
          <p:txBody>
            <a:bodyPr anchor="ctr" rtlCol="false" tIns="80497" lIns="80497" bIns="80497" rIns="80497"/>
            <a:lstStyle/>
            <a:p>
              <a:pPr algn="ctr">
                <a:lnSpc>
                  <a:spcPts val="3599"/>
                </a:lnSpc>
              </a:pPr>
              <a:r>
                <a:rPr lang="en-US" sz="2999" spc="-29">
                  <a:solidFill>
                    <a:srgbClr val="290606">
                      <a:alpha val="69804"/>
                    </a:srgbClr>
                  </a:solidFill>
                  <a:latin typeface="Telegraf Bold"/>
                </a:rPr>
                <a:t>2019</a:t>
              </a:r>
            </a:p>
          </p:txBody>
        </p:sp>
      </p:grpSp>
      <p:grpSp>
        <p:nvGrpSpPr>
          <p:cNvPr name="Group 13" id="13"/>
          <p:cNvGrpSpPr/>
          <p:nvPr/>
        </p:nvGrpSpPr>
        <p:grpSpPr>
          <a:xfrm rot="0">
            <a:off x="13038160" y="5865321"/>
            <a:ext cx="3819446" cy="778289"/>
            <a:chOff x="0" y="0"/>
            <a:chExt cx="1737573" cy="354065"/>
          </a:xfrm>
        </p:grpSpPr>
        <p:sp>
          <p:nvSpPr>
            <p:cNvPr name="Freeform 14" id="14"/>
            <p:cNvSpPr/>
            <p:nvPr/>
          </p:nvSpPr>
          <p:spPr>
            <a:xfrm flipH="false" flipV="false" rot="0">
              <a:off x="0" y="0"/>
              <a:ext cx="1737573" cy="354065"/>
            </a:xfrm>
            <a:custGeom>
              <a:avLst/>
              <a:gdLst/>
              <a:ahLst/>
              <a:cxnLst/>
              <a:rect r="r" b="b" t="t" l="l"/>
              <a:pathLst>
                <a:path h="354065" w="1737573">
                  <a:moveTo>
                    <a:pt x="20270" y="0"/>
                  </a:moveTo>
                  <a:lnTo>
                    <a:pt x="1717304" y="0"/>
                  </a:lnTo>
                  <a:cubicBezTo>
                    <a:pt x="1722679" y="0"/>
                    <a:pt x="1727835" y="2136"/>
                    <a:pt x="1731636" y="5937"/>
                  </a:cubicBezTo>
                  <a:cubicBezTo>
                    <a:pt x="1735438" y="9738"/>
                    <a:pt x="1737573" y="14894"/>
                    <a:pt x="1737573" y="20270"/>
                  </a:cubicBezTo>
                  <a:lnTo>
                    <a:pt x="1737573" y="333796"/>
                  </a:lnTo>
                  <a:cubicBezTo>
                    <a:pt x="1737573" y="344990"/>
                    <a:pt x="1728498" y="354065"/>
                    <a:pt x="1717304" y="354065"/>
                  </a:cubicBezTo>
                  <a:lnTo>
                    <a:pt x="20270" y="354065"/>
                  </a:lnTo>
                  <a:cubicBezTo>
                    <a:pt x="14894" y="354065"/>
                    <a:pt x="9738" y="351930"/>
                    <a:pt x="5937" y="348129"/>
                  </a:cubicBezTo>
                  <a:cubicBezTo>
                    <a:pt x="2136" y="344327"/>
                    <a:pt x="0" y="339172"/>
                    <a:pt x="0" y="333796"/>
                  </a:cubicBezTo>
                  <a:lnTo>
                    <a:pt x="0" y="20270"/>
                  </a:lnTo>
                  <a:cubicBezTo>
                    <a:pt x="0" y="14894"/>
                    <a:pt x="2136" y="9738"/>
                    <a:pt x="5937" y="5937"/>
                  </a:cubicBezTo>
                  <a:cubicBezTo>
                    <a:pt x="9738" y="2136"/>
                    <a:pt x="14894" y="0"/>
                    <a:pt x="20270" y="0"/>
                  </a:cubicBezTo>
                  <a:close/>
                </a:path>
              </a:pathLst>
            </a:custGeom>
            <a:solidFill>
              <a:srgbClr val="02B676">
                <a:alpha val="69804"/>
              </a:srgbClr>
            </a:solidFill>
          </p:spPr>
        </p:sp>
        <p:sp>
          <p:nvSpPr>
            <p:cNvPr name="TextBox 15" id="15"/>
            <p:cNvSpPr txBox="true"/>
            <p:nvPr/>
          </p:nvSpPr>
          <p:spPr>
            <a:xfrm>
              <a:off x="0" y="-38100"/>
              <a:ext cx="1737573" cy="392165"/>
            </a:xfrm>
            <a:prstGeom prst="rect">
              <a:avLst/>
            </a:prstGeom>
          </p:spPr>
          <p:txBody>
            <a:bodyPr anchor="ctr" rtlCol="false" tIns="80497" lIns="80497" bIns="80497" rIns="80497"/>
            <a:lstStyle/>
            <a:p>
              <a:pPr algn="ctr">
                <a:lnSpc>
                  <a:spcPts val="3599"/>
                </a:lnSpc>
              </a:pPr>
              <a:r>
                <a:rPr lang="en-US" sz="2999" spc="-29">
                  <a:solidFill>
                    <a:srgbClr val="290606">
                      <a:alpha val="69804"/>
                    </a:srgbClr>
                  </a:solidFill>
                  <a:latin typeface="Telegraf Bold"/>
                </a:rPr>
                <a:t>2020</a:t>
              </a:r>
            </a:p>
          </p:txBody>
        </p:sp>
      </p:grpSp>
      <p:sp>
        <p:nvSpPr>
          <p:cNvPr name="Freeform 16" id="16"/>
          <p:cNvSpPr/>
          <p:nvPr/>
        </p:nvSpPr>
        <p:spPr>
          <a:xfrm flipH="false" flipV="false" rot="0">
            <a:off x="225685" y="6599603"/>
            <a:ext cx="5999790" cy="3116758"/>
          </a:xfrm>
          <a:custGeom>
            <a:avLst/>
            <a:gdLst/>
            <a:ahLst/>
            <a:cxnLst/>
            <a:rect r="r" b="b" t="t" l="l"/>
            <a:pathLst>
              <a:path h="3116758" w="5999790">
                <a:moveTo>
                  <a:pt x="0" y="0"/>
                </a:moveTo>
                <a:lnTo>
                  <a:pt x="5999790" y="0"/>
                </a:lnTo>
                <a:lnTo>
                  <a:pt x="5999790" y="3116758"/>
                </a:lnTo>
                <a:lnTo>
                  <a:pt x="0" y="3116758"/>
                </a:lnTo>
                <a:lnTo>
                  <a:pt x="0" y="0"/>
                </a:lnTo>
                <a:close/>
              </a:path>
            </a:pathLst>
          </a:custGeom>
          <a:blipFill>
            <a:blip r:embed="rId5"/>
            <a:stretch>
              <a:fillRect l="0" t="-3827" r="0" b="0"/>
            </a:stretch>
          </a:blipFill>
        </p:spPr>
      </p:sp>
      <p:sp>
        <p:nvSpPr>
          <p:cNvPr name="Freeform 17" id="17"/>
          <p:cNvSpPr/>
          <p:nvPr/>
        </p:nvSpPr>
        <p:spPr>
          <a:xfrm flipH="false" flipV="false" rot="0">
            <a:off x="11909619" y="6643610"/>
            <a:ext cx="6076529" cy="3072751"/>
          </a:xfrm>
          <a:custGeom>
            <a:avLst/>
            <a:gdLst/>
            <a:ahLst/>
            <a:cxnLst/>
            <a:rect r="r" b="b" t="t" l="l"/>
            <a:pathLst>
              <a:path h="3072751" w="6076529">
                <a:moveTo>
                  <a:pt x="0" y="0"/>
                </a:moveTo>
                <a:lnTo>
                  <a:pt x="6076529" y="0"/>
                </a:lnTo>
                <a:lnTo>
                  <a:pt x="6076529" y="3072751"/>
                </a:lnTo>
                <a:lnTo>
                  <a:pt x="0" y="3072751"/>
                </a:lnTo>
                <a:lnTo>
                  <a:pt x="0" y="0"/>
                </a:lnTo>
                <a:close/>
              </a:path>
            </a:pathLst>
          </a:custGeom>
          <a:blipFill>
            <a:blip r:embed="rId6"/>
            <a:stretch>
              <a:fillRect l="0" t="-4803" r="0" b="-217"/>
            </a:stretch>
          </a:blipFill>
        </p:spPr>
      </p:sp>
      <p:sp>
        <p:nvSpPr>
          <p:cNvPr name="Freeform 18" id="18"/>
          <p:cNvSpPr/>
          <p:nvPr/>
        </p:nvSpPr>
        <p:spPr>
          <a:xfrm flipH="false" flipV="false" rot="0">
            <a:off x="6236706" y="4693696"/>
            <a:ext cx="5684144" cy="2888488"/>
          </a:xfrm>
          <a:custGeom>
            <a:avLst/>
            <a:gdLst/>
            <a:ahLst/>
            <a:cxnLst/>
            <a:rect r="r" b="b" t="t" l="l"/>
            <a:pathLst>
              <a:path h="2888488" w="5684144">
                <a:moveTo>
                  <a:pt x="0" y="0"/>
                </a:moveTo>
                <a:lnTo>
                  <a:pt x="5684144" y="0"/>
                </a:lnTo>
                <a:lnTo>
                  <a:pt x="5684144" y="2888488"/>
                </a:lnTo>
                <a:lnTo>
                  <a:pt x="0" y="2888488"/>
                </a:lnTo>
                <a:lnTo>
                  <a:pt x="0" y="0"/>
                </a:lnTo>
                <a:close/>
              </a:path>
            </a:pathLst>
          </a:custGeom>
          <a:blipFill>
            <a:blip r:embed="rId7"/>
            <a:stretch>
              <a:fillRect l="0" t="-1540" r="0" b="-2091"/>
            </a:stretch>
          </a:blipFill>
        </p:spPr>
      </p:sp>
      <p:grpSp>
        <p:nvGrpSpPr>
          <p:cNvPr name="Group 19" id="19"/>
          <p:cNvGrpSpPr/>
          <p:nvPr/>
        </p:nvGrpSpPr>
        <p:grpSpPr>
          <a:xfrm rot="0">
            <a:off x="7037466" y="3864638"/>
            <a:ext cx="4068593" cy="829058"/>
            <a:chOff x="0" y="0"/>
            <a:chExt cx="1737573" cy="354065"/>
          </a:xfrm>
        </p:grpSpPr>
        <p:sp>
          <p:nvSpPr>
            <p:cNvPr name="Freeform 20" id="20"/>
            <p:cNvSpPr/>
            <p:nvPr/>
          </p:nvSpPr>
          <p:spPr>
            <a:xfrm flipH="false" flipV="false" rot="0">
              <a:off x="0" y="0"/>
              <a:ext cx="1737573" cy="354065"/>
            </a:xfrm>
            <a:custGeom>
              <a:avLst/>
              <a:gdLst/>
              <a:ahLst/>
              <a:cxnLst/>
              <a:rect r="r" b="b" t="t" l="l"/>
              <a:pathLst>
                <a:path h="354065" w="1737573">
                  <a:moveTo>
                    <a:pt x="19028" y="0"/>
                  </a:moveTo>
                  <a:lnTo>
                    <a:pt x="1718545" y="0"/>
                  </a:lnTo>
                  <a:cubicBezTo>
                    <a:pt x="1723591" y="0"/>
                    <a:pt x="1728431" y="2005"/>
                    <a:pt x="1732000" y="5573"/>
                  </a:cubicBezTo>
                  <a:cubicBezTo>
                    <a:pt x="1735568" y="9142"/>
                    <a:pt x="1737573" y="13982"/>
                    <a:pt x="1737573" y="19028"/>
                  </a:cubicBezTo>
                  <a:lnTo>
                    <a:pt x="1737573" y="335037"/>
                  </a:lnTo>
                  <a:cubicBezTo>
                    <a:pt x="1737573" y="345546"/>
                    <a:pt x="1729054" y="354065"/>
                    <a:pt x="1718545" y="354065"/>
                  </a:cubicBezTo>
                  <a:lnTo>
                    <a:pt x="19028" y="354065"/>
                  </a:lnTo>
                  <a:cubicBezTo>
                    <a:pt x="13982" y="354065"/>
                    <a:pt x="9142" y="352061"/>
                    <a:pt x="5573" y="348492"/>
                  </a:cubicBezTo>
                  <a:cubicBezTo>
                    <a:pt x="2005" y="344924"/>
                    <a:pt x="0" y="340084"/>
                    <a:pt x="0" y="335037"/>
                  </a:cubicBezTo>
                  <a:lnTo>
                    <a:pt x="0" y="19028"/>
                  </a:lnTo>
                  <a:cubicBezTo>
                    <a:pt x="0" y="13982"/>
                    <a:pt x="2005" y="9142"/>
                    <a:pt x="5573" y="5573"/>
                  </a:cubicBezTo>
                  <a:cubicBezTo>
                    <a:pt x="9142" y="2005"/>
                    <a:pt x="13982" y="0"/>
                    <a:pt x="19028" y="0"/>
                  </a:cubicBezTo>
                  <a:close/>
                </a:path>
              </a:pathLst>
            </a:custGeom>
            <a:solidFill>
              <a:srgbClr val="02B676">
                <a:alpha val="69804"/>
              </a:srgbClr>
            </a:solidFill>
          </p:spPr>
        </p:sp>
        <p:sp>
          <p:nvSpPr>
            <p:cNvPr name="TextBox 21" id="21"/>
            <p:cNvSpPr txBox="true"/>
            <p:nvPr/>
          </p:nvSpPr>
          <p:spPr>
            <a:xfrm>
              <a:off x="0" y="-38100"/>
              <a:ext cx="1737573" cy="392165"/>
            </a:xfrm>
            <a:prstGeom prst="rect">
              <a:avLst/>
            </a:prstGeom>
          </p:spPr>
          <p:txBody>
            <a:bodyPr anchor="ctr" rtlCol="false" tIns="80497" lIns="80497" bIns="80497" rIns="80497"/>
            <a:lstStyle/>
            <a:p>
              <a:pPr algn="ctr">
                <a:lnSpc>
                  <a:spcPts val="3599"/>
                </a:lnSpc>
              </a:pPr>
              <a:r>
                <a:rPr lang="en-US" sz="2999" spc="-29">
                  <a:solidFill>
                    <a:srgbClr val="290606">
                      <a:alpha val="69804"/>
                    </a:srgbClr>
                  </a:solidFill>
                  <a:latin typeface="Telegraf Bold"/>
                </a:rPr>
                <a:t>2021</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1134916" y="1039394"/>
            <a:ext cx="6678491" cy="4104106"/>
          </a:xfrm>
          <a:custGeom>
            <a:avLst/>
            <a:gdLst/>
            <a:ahLst/>
            <a:cxnLst/>
            <a:rect r="r" b="b" t="t" l="l"/>
            <a:pathLst>
              <a:path h="4104106" w="6678491">
                <a:moveTo>
                  <a:pt x="0" y="0"/>
                </a:moveTo>
                <a:lnTo>
                  <a:pt x="6678491" y="0"/>
                </a:lnTo>
                <a:lnTo>
                  <a:pt x="6678491" y="4104106"/>
                </a:lnTo>
                <a:lnTo>
                  <a:pt x="0" y="4104106"/>
                </a:lnTo>
                <a:lnTo>
                  <a:pt x="0" y="0"/>
                </a:lnTo>
                <a:close/>
              </a:path>
            </a:pathLst>
          </a:custGeom>
          <a:blipFill>
            <a:blip r:embed="rId3"/>
            <a:stretch>
              <a:fillRect l="0" t="-903" r="0" b="-903"/>
            </a:stretch>
          </a:blipFill>
        </p:spPr>
      </p:sp>
      <p:grpSp>
        <p:nvGrpSpPr>
          <p:cNvPr name="Group 3" id="3"/>
          <p:cNvGrpSpPr/>
          <p:nvPr/>
        </p:nvGrpSpPr>
        <p:grpSpPr>
          <a:xfrm rot="0">
            <a:off x="2729176" y="333595"/>
            <a:ext cx="3489971" cy="737584"/>
            <a:chOff x="0" y="0"/>
            <a:chExt cx="1490461" cy="315000"/>
          </a:xfrm>
        </p:grpSpPr>
        <p:sp>
          <p:nvSpPr>
            <p:cNvPr name="Freeform 4" id="4"/>
            <p:cNvSpPr/>
            <p:nvPr/>
          </p:nvSpPr>
          <p:spPr>
            <a:xfrm flipH="false" flipV="false" rot="0">
              <a:off x="0" y="0"/>
              <a:ext cx="1490461" cy="315000"/>
            </a:xfrm>
            <a:custGeom>
              <a:avLst/>
              <a:gdLst/>
              <a:ahLst/>
              <a:cxnLst/>
              <a:rect r="r" b="b" t="t" l="l"/>
              <a:pathLst>
                <a:path h="315000" w="1490461">
                  <a:moveTo>
                    <a:pt x="22183" y="0"/>
                  </a:moveTo>
                  <a:lnTo>
                    <a:pt x="1468278" y="0"/>
                  </a:lnTo>
                  <a:cubicBezTo>
                    <a:pt x="1474161" y="0"/>
                    <a:pt x="1479804" y="2337"/>
                    <a:pt x="1483964" y="6497"/>
                  </a:cubicBezTo>
                  <a:cubicBezTo>
                    <a:pt x="1488124" y="10658"/>
                    <a:pt x="1490461" y="16300"/>
                    <a:pt x="1490461" y="22183"/>
                  </a:cubicBezTo>
                  <a:lnTo>
                    <a:pt x="1490461" y="292816"/>
                  </a:lnTo>
                  <a:cubicBezTo>
                    <a:pt x="1490461" y="305068"/>
                    <a:pt x="1480529" y="315000"/>
                    <a:pt x="1468278" y="315000"/>
                  </a:cubicBezTo>
                  <a:lnTo>
                    <a:pt x="22183" y="315000"/>
                  </a:lnTo>
                  <a:cubicBezTo>
                    <a:pt x="16300" y="315000"/>
                    <a:pt x="10658" y="312663"/>
                    <a:pt x="6497" y="308502"/>
                  </a:cubicBezTo>
                  <a:cubicBezTo>
                    <a:pt x="2337" y="304342"/>
                    <a:pt x="0" y="298700"/>
                    <a:pt x="0" y="292816"/>
                  </a:cubicBezTo>
                  <a:lnTo>
                    <a:pt x="0" y="22183"/>
                  </a:lnTo>
                  <a:cubicBezTo>
                    <a:pt x="0" y="16300"/>
                    <a:pt x="2337" y="10658"/>
                    <a:pt x="6497" y="6497"/>
                  </a:cubicBezTo>
                  <a:cubicBezTo>
                    <a:pt x="10658" y="2337"/>
                    <a:pt x="16300" y="0"/>
                    <a:pt x="22183" y="0"/>
                  </a:cubicBezTo>
                  <a:close/>
                </a:path>
              </a:pathLst>
            </a:custGeom>
            <a:solidFill>
              <a:srgbClr val="02B676">
                <a:alpha val="69804"/>
              </a:srgbClr>
            </a:solidFill>
          </p:spPr>
        </p:sp>
        <p:sp>
          <p:nvSpPr>
            <p:cNvPr name="TextBox 5" id="5"/>
            <p:cNvSpPr txBox="true"/>
            <p:nvPr/>
          </p:nvSpPr>
          <p:spPr>
            <a:xfrm>
              <a:off x="0" y="-38100"/>
              <a:ext cx="1490461" cy="353100"/>
            </a:xfrm>
            <a:prstGeom prst="rect">
              <a:avLst/>
            </a:prstGeom>
          </p:spPr>
          <p:txBody>
            <a:bodyPr anchor="ctr" rtlCol="false" tIns="80497" lIns="80497" bIns="80497" rIns="80497"/>
            <a:lstStyle/>
            <a:p>
              <a:pPr algn="ctr">
                <a:lnSpc>
                  <a:spcPts val="3599"/>
                </a:lnSpc>
              </a:pPr>
              <a:r>
                <a:rPr lang="en-US" sz="2999" spc="-29">
                  <a:solidFill>
                    <a:srgbClr val="290606">
                      <a:alpha val="69804"/>
                    </a:srgbClr>
                  </a:solidFill>
                  <a:latin typeface="Telegraf Bold"/>
                </a:rPr>
                <a:t>LSTM</a:t>
              </a:r>
            </a:p>
          </p:txBody>
        </p:sp>
      </p:grpSp>
      <p:sp>
        <p:nvSpPr>
          <p:cNvPr name="Freeform 6" id="6"/>
          <p:cNvSpPr/>
          <p:nvPr/>
        </p:nvSpPr>
        <p:spPr>
          <a:xfrm flipH="false" flipV="false" rot="0">
            <a:off x="10474593" y="1039394"/>
            <a:ext cx="6678491" cy="4104106"/>
          </a:xfrm>
          <a:custGeom>
            <a:avLst/>
            <a:gdLst/>
            <a:ahLst/>
            <a:cxnLst/>
            <a:rect r="r" b="b" t="t" l="l"/>
            <a:pathLst>
              <a:path h="4104106" w="6678491">
                <a:moveTo>
                  <a:pt x="0" y="0"/>
                </a:moveTo>
                <a:lnTo>
                  <a:pt x="6678491" y="0"/>
                </a:lnTo>
                <a:lnTo>
                  <a:pt x="6678491" y="4104106"/>
                </a:lnTo>
                <a:lnTo>
                  <a:pt x="0" y="4104106"/>
                </a:lnTo>
                <a:lnTo>
                  <a:pt x="0" y="0"/>
                </a:lnTo>
                <a:close/>
              </a:path>
            </a:pathLst>
          </a:custGeom>
          <a:blipFill>
            <a:blip r:embed="rId4"/>
            <a:stretch>
              <a:fillRect l="0" t="-458" r="0" b="-458"/>
            </a:stretch>
          </a:blipFill>
        </p:spPr>
      </p:sp>
      <p:grpSp>
        <p:nvGrpSpPr>
          <p:cNvPr name="Group 7" id="7"/>
          <p:cNvGrpSpPr/>
          <p:nvPr/>
        </p:nvGrpSpPr>
        <p:grpSpPr>
          <a:xfrm rot="0">
            <a:off x="12358358" y="333595"/>
            <a:ext cx="3582377" cy="737584"/>
            <a:chOff x="0" y="0"/>
            <a:chExt cx="1529925" cy="315000"/>
          </a:xfrm>
        </p:grpSpPr>
        <p:sp>
          <p:nvSpPr>
            <p:cNvPr name="Freeform 8" id="8"/>
            <p:cNvSpPr/>
            <p:nvPr/>
          </p:nvSpPr>
          <p:spPr>
            <a:xfrm flipH="false" flipV="false" rot="0">
              <a:off x="0" y="0"/>
              <a:ext cx="1529925" cy="315000"/>
            </a:xfrm>
            <a:custGeom>
              <a:avLst/>
              <a:gdLst/>
              <a:ahLst/>
              <a:cxnLst/>
              <a:rect r="r" b="b" t="t" l="l"/>
              <a:pathLst>
                <a:path h="315000" w="1529925">
                  <a:moveTo>
                    <a:pt x="21611" y="0"/>
                  </a:moveTo>
                  <a:lnTo>
                    <a:pt x="1508314" y="0"/>
                  </a:lnTo>
                  <a:cubicBezTo>
                    <a:pt x="1514046" y="0"/>
                    <a:pt x="1519542" y="2277"/>
                    <a:pt x="1523595" y="6330"/>
                  </a:cubicBezTo>
                  <a:cubicBezTo>
                    <a:pt x="1527648" y="10383"/>
                    <a:pt x="1529925" y="15879"/>
                    <a:pt x="1529925" y="21611"/>
                  </a:cubicBezTo>
                  <a:lnTo>
                    <a:pt x="1529925" y="293389"/>
                  </a:lnTo>
                  <a:cubicBezTo>
                    <a:pt x="1529925" y="305324"/>
                    <a:pt x="1520249" y="315000"/>
                    <a:pt x="1508314" y="315000"/>
                  </a:cubicBezTo>
                  <a:lnTo>
                    <a:pt x="21611" y="315000"/>
                  </a:lnTo>
                  <a:cubicBezTo>
                    <a:pt x="9676" y="315000"/>
                    <a:pt x="0" y="305324"/>
                    <a:pt x="0" y="293389"/>
                  </a:cubicBezTo>
                  <a:lnTo>
                    <a:pt x="0" y="21611"/>
                  </a:lnTo>
                  <a:cubicBezTo>
                    <a:pt x="0" y="9676"/>
                    <a:pt x="9676" y="0"/>
                    <a:pt x="21611" y="0"/>
                  </a:cubicBezTo>
                  <a:close/>
                </a:path>
              </a:pathLst>
            </a:custGeom>
            <a:solidFill>
              <a:srgbClr val="02B676">
                <a:alpha val="69804"/>
              </a:srgbClr>
            </a:solidFill>
          </p:spPr>
        </p:sp>
        <p:sp>
          <p:nvSpPr>
            <p:cNvPr name="TextBox 9" id="9"/>
            <p:cNvSpPr txBox="true"/>
            <p:nvPr/>
          </p:nvSpPr>
          <p:spPr>
            <a:xfrm>
              <a:off x="0" y="-38100"/>
              <a:ext cx="1529925" cy="353100"/>
            </a:xfrm>
            <a:prstGeom prst="rect">
              <a:avLst/>
            </a:prstGeom>
          </p:spPr>
          <p:txBody>
            <a:bodyPr anchor="ctr" rtlCol="false" tIns="80497" lIns="80497" bIns="80497" rIns="80497"/>
            <a:lstStyle/>
            <a:p>
              <a:pPr algn="ctr">
                <a:lnSpc>
                  <a:spcPts val="3599"/>
                </a:lnSpc>
              </a:pPr>
              <a:r>
                <a:rPr lang="en-US" sz="2999" spc="-29">
                  <a:solidFill>
                    <a:srgbClr val="290606">
                      <a:alpha val="69804"/>
                    </a:srgbClr>
                  </a:solidFill>
                  <a:latin typeface="Telegraf Bold"/>
                </a:rPr>
                <a:t>GRU</a:t>
              </a:r>
            </a:p>
          </p:txBody>
        </p:sp>
      </p:grpSp>
      <p:sp>
        <p:nvSpPr>
          <p:cNvPr name="Freeform 10" id="10"/>
          <p:cNvSpPr/>
          <p:nvPr/>
        </p:nvSpPr>
        <p:spPr>
          <a:xfrm flipH="false" flipV="false" rot="0">
            <a:off x="5699754" y="5730161"/>
            <a:ext cx="6678491" cy="4066603"/>
          </a:xfrm>
          <a:custGeom>
            <a:avLst/>
            <a:gdLst/>
            <a:ahLst/>
            <a:cxnLst/>
            <a:rect r="r" b="b" t="t" l="l"/>
            <a:pathLst>
              <a:path h="4066603" w="6678491">
                <a:moveTo>
                  <a:pt x="0" y="0"/>
                </a:moveTo>
                <a:lnTo>
                  <a:pt x="6678490" y="0"/>
                </a:lnTo>
                <a:lnTo>
                  <a:pt x="6678490" y="4066603"/>
                </a:lnTo>
                <a:lnTo>
                  <a:pt x="0" y="4066603"/>
                </a:lnTo>
                <a:lnTo>
                  <a:pt x="0" y="0"/>
                </a:lnTo>
                <a:close/>
              </a:path>
            </a:pathLst>
          </a:custGeom>
          <a:blipFill>
            <a:blip r:embed="rId5"/>
            <a:stretch>
              <a:fillRect l="0" t="-903" r="0" b="-903"/>
            </a:stretch>
          </a:blipFill>
        </p:spPr>
      </p:sp>
      <p:grpSp>
        <p:nvGrpSpPr>
          <p:cNvPr name="Group 11" id="11"/>
          <p:cNvGrpSpPr/>
          <p:nvPr/>
        </p:nvGrpSpPr>
        <p:grpSpPr>
          <a:xfrm rot="0">
            <a:off x="7041897" y="4992577"/>
            <a:ext cx="3994205" cy="737584"/>
            <a:chOff x="0" y="0"/>
            <a:chExt cx="1705804" cy="315000"/>
          </a:xfrm>
        </p:grpSpPr>
        <p:sp>
          <p:nvSpPr>
            <p:cNvPr name="Freeform 12" id="12"/>
            <p:cNvSpPr/>
            <p:nvPr/>
          </p:nvSpPr>
          <p:spPr>
            <a:xfrm flipH="false" flipV="false" rot="0">
              <a:off x="0" y="0"/>
              <a:ext cx="1705804" cy="315000"/>
            </a:xfrm>
            <a:custGeom>
              <a:avLst/>
              <a:gdLst/>
              <a:ahLst/>
              <a:cxnLst/>
              <a:rect r="r" b="b" t="t" l="l"/>
              <a:pathLst>
                <a:path h="315000" w="1705804">
                  <a:moveTo>
                    <a:pt x="19383" y="0"/>
                  </a:moveTo>
                  <a:lnTo>
                    <a:pt x="1686421" y="0"/>
                  </a:lnTo>
                  <a:cubicBezTo>
                    <a:pt x="1697126" y="0"/>
                    <a:pt x="1705804" y="8678"/>
                    <a:pt x="1705804" y="19383"/>
                  </a:cubicBezTo>
                  <a:lnTo>
                    <a:pt x="1705804" y="295617"/>
                  </a:lnTo>
                  <a:cubicBezTo>
                    <a:pt x="1705804" y="306322"/>
                    <a:pt x="1697126" y="315000"/>
                    <a:pt x="1686421" y="315000"/>
                  </a:cubicBezTo>
                  <a:lnTo>
                    <a:pt x="19383" y="315000"/>
                  </a:lnTo>
                  <a:cubicBezTo>
                    <a:pt x="8678" y="315000"/>
                    <a:pt x="0" y="306322"/>
                    <a:pt x="0" y="295617"/>
                  </a:cubicBezTo>
                  <a:lnTo>
                    <a:pt x="0" y="19383"/>
                  </a:lnTo>
                  <a:cubicBezTo>
                    <a:pt x="0" y="8678"/>
                    <a:pt x="8678" y="0"/>
                    <a:pt x="19383" y="0"/>
                  </a:cubicBezTo>
                  <a:close/>
                </a:path>
              </a:pathLst>
            </a:custGeom>
            <a:solidFill>
              <a:srgbClr val="02B676">
                <a:alpha val="69804"/>
              </a:srgbClr>
            </a:solidFill>
          </p:spPr>
        </p:sp>
        <p:sp>
          <p:nvSpPr>
            <p:cNvPr name="TextBox 13" id="13"/>
            <p:cNvSpPr txBox="true"/>
            <p:nvPr/>
          </p:nvSpPr>
          <p:spPr>
            <a:xfrm>
              <a:off x="0" y="-38100"/>
              <a:ext cx="1705804" cy="353100"/>
            </a:xfrm>
            <a:prstGeom prst="rect">
              <a:avLst/>
            </a:prstGeom>
          </p:spPr>
          <p:txBody>
            <a:bodyPr anchor="ctr" rtlCol="false" tIns="80497" lIns="80497" bIns="80497" rIns="80497"/>
            <a:lstStyle/>
            <a:p>
              <a:pPr algn="ctr">
                <a:lnSpc>
                  <a:spcPts val="3599"/>
                </a:lnSpc>
              </a:pPr>
              <a:r>
                <a:rPr lang="en-US" sz="2999" spc="-29">
                  <a:solidFill>
                    <a:srgbClr val="290606">
                      <a:alpha val="69804"/>
                    </a:srgbClr>
                  </a:solidFill>
                  <a:latin typeface="Telegraf Bold"/>
                </a:rPr>
                <a:t>Bidirectional LSTM</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DAGDidUx8j8</dc:identifier>
  <dcterms:modified xsi:type="dcterms:W3CDTF">2011-08-01T06:04:30Z</dcterms:modified>
  <cp:revision>1</cp:revision>
  <dc:title>Bitcoin Forecast: Predicting Price Trends</dc:title>
</cp:coreProperties>
</file>

<file path=docProps/thumbnail.jpeg>
</file>